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7" r:id="rId5"/>
    <p:sldId id="472" r:id="rId6"/>
    <p:sldId id="467" r:id="rId7"/>
    <p:sldId id="454" r:id="rId8"/>
    <p:sldId id="456" r:id="rId9"/>
    <p:sldId id="453" r:id="rId10"/>
    <p:sldId id="475" r:id="rId11"/>
    <p:sldId id="464" r:id="rId12"/>
    <p:sldId id="466" r:id="rId13"/>
    <p:sldId id="479" r:id="rId14"/>
    <p:sldId id="476" r:id="rId15"/>
    <p:sldId id="480" r:id="rId16"/>
  </p:sldIdLst>
  <p:sldSz cx="12192000" cy="6858000"/>
  <p:notesSz cx="6858000" cy="9144000"/>
  <p:embeddedFontLst>
    <p:embeddedFont>
      <p:font typeface="IBM Plex Sans" panose="020B0503050203000203" pitchFamily="34" charset="0"/>
      <p:regular r:id="rId19"/>
      <p:bold r:id="rId20"/>
      <p:italic r:id="rId21"/>
      <p:boldItalic r:id="rId22"/>
    </p:embeddedFont>
    <p:embeddedFont>
      <p:font typeface="Inter" panose="020B0604020202020204" charset="0"/>
      <p:regular r:id="rId23"/>
      <p:bold r:id="rId2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obity Pavel" initials="NP" lastIdx="5" clrIdx="0">
    <p:extLst>
      <p:ext uri="{19B8F6BF-5375-455C-9EA6-DF929625EA0E}">
        <p15:presenceInfo xmlns:p15="http://schemas.microsoft.com/office/powerpoint/2012/main" userId="Nedobity Pavel" providerId="None"/>
      </p:ext>
    </p:extLst>
  </p:cmAuthor>
  <p:cmAuthor id="2" name="Jan Kubálek" initials="JK" lastIdx="12" clrIdx="1">
    <p:extLst>
      <p:ext uri="{19B8F6BF-5375-455C-9EA6-DF929625EA0E}">
        <p15:presenceInfo xmlns:p15="http://schemas.microsoft.com/office/powerpoint/2012/main" userId="b18ca57776f160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922F"/>
    <a:srgbClr val="142446"/>
    <a:srgbClr val="F5F3F7"/>
    <a:srgbClr val="D9D9D9"/>
    <a:srgbClr val="E5A335"/>
    <a:srgbClr val="9E8229"/>
    <a:srgbClr val="FFF8EC"/>
    <a:srgbClr val="152346"/>
    <a:srgbClr val="BFAC71"/>
    <a:srgbClr val="A8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52A81-0264-9C8A-E991-F1FA62D1C251}" v="1" dt="2026-05-20T07:35:25.383"/>
    <p1510:client id="{3DFE943D-C814-914C-8CAA-0A0F3F2732DF}" v="5" dt="2026-05-19T15:45:05.034"/>
    <p1510:client id="{55A9F0D9-5C7E-453F-811E-274D1E2416E7}" v="5" dt="2026-05-20T11:40:59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5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035101-5E72-482E-B5FA-9D64E4F882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BD1C6-1A31-4520-AB52-18070399CC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86445-9CB0-40FE-AEB5-427DBFA0EE18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D87D6-194D-4B8D-8636-DE8C6BBBFE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7BFA8-20BF-4BA3-ACD6-8020E58FFF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22B5B-DFC0-4562-A817-30176E79C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85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ECD2E-F38B-4C31-BDD3-07D1247C44D9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F7DE0-20C3-4306-BA44-9903130241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0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E788E-93C5-F644-C0AF-55876FEB0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BA4BA89-13CD-1D0C-C8E7-D089712F7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07B19C5-D4F4-FF53-3D32-AEDB124BD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Co graf „Kachní křivky“ vlastně ukazuje?</a:t>
            </a:r>
            <a:endParaRPr lang="cs-CZ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Definice: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Graf znázorňuje průměrný profil cen elektřiny během dne (od 1. do 24. hodiny), přičemž ceny jsou převedeny na procenta.</a:t>
            </a:r>
          </a:p>
          <a:p>
            <a:r>
              <a:rPr lang="cs-CZ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Měřítko (Osa Y):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Hodnota 100 % nepředstavuje konkrétní cenu v eurech, ale </a:t>
            </a:r>
            <a:r>
              <a:rPr lang="cs-CZ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průměrnou cenu daného dne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1"/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je křivka na </a:t>
            </a:r>
            <a:r>
              <a:rPr lang="cs-CZ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100 %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energie stojí přesně tolik, kolik je celodenní průměr.</a:t>
            </a:r>
          </a:p>
          <a:p>
            <a:pPr lvl="1"/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klesne na </a:t>
            </a:r>
            <a:r>
              <a:rPr lang="cs-CZ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40 %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 energie o více než polovinu levnější než průměr.</a:t>
            </a:r>
          </a:p>
          <a:p>
            <a:pPr lvl="1"/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vyskočí na </a:t>
            </a:r>
            <a:r>
              <a:rPr lang="cs-CZ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160 %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 energie o 60 % dražší než denní průměr.</a:t>
            </a:r>
          </a:p>
          <a:p>
            <a:r>
              <a:rPr lang="cs-CZ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Proč procenta?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Umožňuje nám to spravedlivě srovnávat roky s extrémně odlišnými cenami (např. klidný rok 2018 s krizovým rokem 2022 nebo levným 2024). Nesrovnáváme absolutní eura, ale samotný </a:t>
            </a:r>
            <a:r>
              <a:rPr lang="cs-CZ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tvar a hloubku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denního výkyvu.</a:t>
            </a:r>
          </a:p>
          <a:p>
            <a:r>
              <a:rPr lang="cs-CZ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Co nám graf reálně říká? (Klíčová sdělení k obrázku)</a:t>
            </a:r>
            <a:endParaRPr lang="cs-CZ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pohledu na graf let 2015 až 2025 můžeme ukázat tři zásadní fakta:</a:t>
            </a:r>
          </a:p>
          <a:p>
            <a:r>
              <a:rPr lang="cs-CZ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Ztráta polední špičky („Hluboké břicho kachny“):</a:t>
            </a:r>
            <a:endParaRPr lang="cs-CZ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cs-CZ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vidíme: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Zatímco v letech 2015–2020 byla cena kolem poledne relativně stabilní a blízká dennímu průměru (kolem 100 %), od roku 2023 se mezi 11. a 16. hodinou propadá hluboko dolů (v letech 2024/2025 až ke 40 % denního průměru).</a:t>
            </a:r>
          </a:p>
          <a:p>
            <a:pPr lvl="1"/>
            <a:r>
              <a:rPr lang="cs-CZ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Proč to tak je: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Obrovský boom fotovoltaických elektráren. Ty vyrábějí nejvíce přes poledne, zahltí síť levnou energií a stlačí cenu dolů (často až do záporu).</a:t>
            </a:r>
          </a:p>
          <a:p>
            <a:r>
              <a:rPr lang="cs-CZ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Ranní a večerní extrémy („Krk a hlava kachny“):</a:t>
            </a:r>
            <a:endParaRPr lang="cs-CZ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cs-CZ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vidíme: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Kolem 8. hodiny ranní a především kolem 19.–20. hodiny večerní cena dramaticky vystřelí vysoko nad denní průměr (k hodnotám 140–160 %).</a:t>
            </a:r>
          </a:p>
          <a:p>
            <a:pPr lvl="1"/>
            <a:r>
              <a:rPr lang="cs-CZ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Proč to tak je: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Ráno a večer lidé i průmysl spotřebovávají nejvíce elektřiny, ale solární panely už/ještě nevyrábějí. Na pokrytí poptávky musí naskočit drahé konvenční (často plynové) elektrárny, což vystřelí cenu nahoru.</a:t>
            </a:r>
          </a:p>
          <a:p>
            <a:r>
              <a:rPr lang="cs-CZ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Zrychlující se trend (Srovnání 2024 a 2025):</a:t>
            </a:r>
            <a:endParaRPr lang="cs-CZ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Dynamika se neustále zrychluje. Křivky posledních let (2024, 2025 viz světle zelená tlustá čára) mají mnohem strmější propady přes den a ostřejší nárůsty večer než křivky staré 5 let.</a:t>
            </a:r>
          </a:p>
          <a:p>
            <a:pPr lvl="1"/>
            <a:r>
              <a:rPr lang="cs-CZ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(Poznámka pro vás z předchozí debaty: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 když rok 2025 vypadá v "hloubce procent" nepatrně mírněji než rok 2024, je to dáno jen tím, že rok 2025 byl celkově dražší. V absolutních eurech je volatilita a potenciál zisku stále obrovský.)</a:t>
            </a:r>
          </a:p>
          <a:p>
            <a:r>
              <a:rPr lang="cs-CZ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Závěr pro prezentaci (Proč to ukazujeme?):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Tento graf je ultimátním vizuálním důkazem </a:t>
            </a:r>
            <a:r>
              <a:rPr lang="cs-CZ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potřeby a ziskovosti bateriových úložišť (BESS)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Klasický odběratel bez baterie je nucen nakupovat na "hlavě kachny" (večerní špička za 160 % ceny). S baterií naopak nabíjíme "v břiše kachny" za zlomek ceny, a spotřebováváme nebo rovnou prodáváme energii v době absolutního vrcholu. Graf jasně dokazuje, že se tato příležitost z denních extrémů historicky rok od roku zvětšuje.</a:t>
            </a:r>
          </a:p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816CA7-F119-E4F0-D3BB-476C83E86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F7DE0-20C3-4306-BA44-99031302418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45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ČR, rozdíl min-max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F7DE0-20C3-4306-BA44-99031302418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97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F7DE0-20C3-4306-BA44-99031302418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18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7A621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38500" cy="365125"/>
          </a:xfrm>
          <a:prstGeom prst="rect">
            <a:avLst/>
          </a:prstGeom>
        </p:spPr>
        <p:txBody>
          <a:bodyPr/>
          <a:lstStyle/>
          <a:p>
            <a:fld id="{E037F84C-155E-4FA8-9F32-252E1CADE1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40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3238500" cy="365125"/>
          </a:xfrm>
          <a:prstGeom prst="rect">
            <a:avLst/>
          </a:prstGeom>
        </p:spPr>
        <p:txBody>
          <a:bodyPr/>
          <a:lstStyle/>
          <a:p>
            <a:fld id="{E037F84C-155E-4FA8-9F32-252E1CADE1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0050" y="1181100"/>
            <a:ext cx="11449050" cy="4614863"/>
          </a:xfrm>
        </p:spPr>
        <p:txBody>
          <a:bodyPr/>
          <a:lstStyle>
            <a:lvl1pPr marL="432000" indent="-34290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792000" indent="-34290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52000" indent="-28575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512000" indent="-28575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1872000" indent="-285750">
              <a:lnSpc>
                <a:spcPct val="100000"/>
              </a:lnSpc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32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190625"/>
            <a:ext cx="5648325" cy="4986338"/>
          </a:xfrm>
        </p:spPr>
        <p:txBody>
          <a:bodyPr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90625"/>
            <a:ext cx="5715000" cy="4986338"/>
          </a:xfrm>
        </p:spPr>
        <p:txBody>
          <a:bodyPr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38500" cy="365125"/>
          </a:xfrm>
          <a:prstGeom prst="rect">
            <a:avLst/>
          </a:prstGeom>
        </p:spPr>
        <p:txBody>
          <a:bodyPr/>
          <a:lstStyle/>
          <a:p>
            <a:fld id="{E037F84C-155E-4FA8-9F32-252E1CADE1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01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38500" cy="365125"/>
          </a:xfrm>
          <a:prstGeom prst="rect">
            <a:avLst/>
          </a:prstGeom>
        </p:spPr>
        <p:txBody>
          <a:bodyPr/>
          <a:lstStyle/>
          <a:p>
            <a:fld id="{E037F84C-155E-4FA8-9F32-252E1CADE1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16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0050" y="1181100"/>
            <a:ext cx="11449050" cy="2200275"/>
          </a:xfrm>
        </p:spPr>
        <p:txBody>
          <a:bodyPr/>
          <a:lstStyle>
            <a:lvl1pPr marL="432000" indent="-34290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792000" indent="-34290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lvl2pPr>
            <a:lvl3pPr marL="115200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lvl3pPr>
            <a:lvl4pPr marL="151200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lvl4pPr>
            <a:lvl5pPr marL="187200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64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0050" y="1181100"/>
            <a:ext cx="11449050" cy="3112955"/>
          </a:xfrm>
        </p:spPr>
        <p:txBody>
          <a:bodyPr/>
          <a:lstStyle>
            <a:lvl1pPr marL="432000" indent="-34290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792000" indent="-34290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lvl2pPr>
            <a:lvl3pPr marL="115200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lvl3pPr>
            <a:lvl4pPr marL="151200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lvl4pPr>
            <a:lvl5pPr marL="187200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62294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32" y="285751"/>
            <a:ext cx="6748692" cy="723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736" y="1190625"/>
            <a:ext cx="6737464" cy="4986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38500" cy="365125"/>
          </a:xfrm>
          <a:prstGeom prst="rect">
            <a:avLst/>
          </a:prstGeom>
        </p:spPr>
        <p:txBody>
          <a:bodyPr/>
          <a:lstStyle/>
          <a:p>
            <a:fld id="{E037F84C-155E-4FA8-9F32-252E1CADE13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C3AB78F1-C26B-4A71-5734-15D1380FD1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998989" cy="68580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/>
              <a:t>Click to insert </a:t>
            </a:r>
            <a:r>
              <a:rPr lang="fr-FR" err="1"/>
              <a:t>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9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5806" y="1122363"/>
            <a:ext cx="680362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806" y="3602038"/>
            <a:ext cx="680362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38500" cy="365125"/>
          </a:xfrm>
          <a:prstGeom prst="rect">
            <a:avLst/>
          </a:prstGeom>
        </p:spPr>
        <p:txBody>
          <a:bodyPr/>
          <a:lstStyle/>
          <a:p>
            <a:fld id="{E037F84C-155E-4FA8-9F32-252E1CADE13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F1CD4E7-F519-4CF6-F47C-A989402E35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998989" cy="68580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/>
              <a:t>Click to insert </a:t>
            </a:r>
            <a:r>
              <a:rPr lang="fr-FR" err="1"/>
              <a:t>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3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0999" y="285751"/>
            <a:ext cx="11515725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181100"/>
            <a:ext cx="11449050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2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0"/>
                <a:ea typeface="+mn-ea"/>
                <a:cs typeface="+mn-cs"/>
              </a:rPr>
              <a:t>Click to edit Master text styles</a:t>
            </a:r>
          </a:p>
          <a:p>
            <a:pPr marL="5760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0"/>
                <a:ea typeface="+mn-ea"/>
                <a:cs typeface="+mn-cs"/>
              </a:rPr>
              <a:t>Second level</a:t>
            </a:r>
          </a:p>
          <a:p>
            <a:pPr marL="900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0"/>
                <a:ea typeface="+mn-ea"/>
                <a:cs typeface="+mn-cs"/>
              </a:rPr>
              <a:t>Third level</a:t>
            </a:r>
          </a:p>
          <a:p>
            <a:pPr marL="12240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0"/>
                <a:ea typeface="+mn-ea"/>
                <a:cs typeface="+mn-cs"/>
              </a:rPr>
              <a:t>Fourth level</a:t>
            </a:r>
          </a:p>
          <a:p>
            <a:pPr marL="15480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0"/>
                <a:ea typeface="+mn-ea"/>
                <a:cs typeface="+mn-cs"/>
              </a:rPr>
              <a:t>Fifth level</a:t>
            </a: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itchFamily="2" charset="0"/>
              <a:ea typeface="+mn-ea"/>
              <a:cs typeface="+mn-cs"/>
            </a:endParaRPr>
          </a:p>
        </p:txBody>
      </p:sp>
      <p:pic>
        <p:nvPicPr>
          <p:cNvPr id="5" name="Obrázek 4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2123E9F9-A323-E95C-C358-EF8D9276F21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330" y="6263841"/>
            <a:ext cx="1665761" cy="594159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200A4C9-2A84-03B4-50A5-6CBD575C8860}"/>
              </a:ext>
            </a:extLst>
          </p:cNvPr>
          <p:cNvCxnSpPr>
            <a:cxnSpLocks/>
          </p:cNvCxnSpPr>
          <p:nvPr userDrawn="1"/>
        </p:nvCxnSpPr>
        <p:spPr>
          <a:xfrm>
            <a:off x="8608250" y="6336349"/>
            <a:ext cx="3240850" cy="0"/>
          </a:xfrm>
          <a:prstGeom prst="line">
            <a:avLst/>
          </a:prstGeom>
          <a:ln>
            <a:solidFill>
              <a:srgbClr val="9E8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29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2" r:id="rId3"/>
    <p:sldLayoutId id="2147483654" r:id="rId4"/>
    <p:sldLayoutId id="2147483656" r:id="rId5"/>
    <p:sldLayoutId id="2147483696" r:id="rId6"/>
    <p:sldLayoutId id="2147483697" r:id="rId7"/>
    <p:sldLayoutId id="214748369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9E8229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520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1200"/>
        </a:spcAft>
        <a:buClr>
          <a:srgbClr val="C00000"/>
        </a:buClr>
        <a:buSzTx/>
        <a:buFont typeface="Wingdings" pitchFamily="2" charset="2"/>
        <a:buChar char="§"/>
        <a:tabLst/>
        <a:defRPr sz="2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5760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rgbClr val="C00000"/>
        </a:buClr>
        <a:buSzTx/>
        <a:buFont typeface="Wingdings" pitchFamily="2" charset="2"/>
        <a:buChar char="§"/>
        <a:tabLst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9000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rgbClr val="C00000"/>
        </a:buClr>
        <a:buSzTx/>
        <a:buFont typeface="Wingdings" pitchFamily="2" charset="2"/>
        <a:buChar char="§"/>
        <a:tabLst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2240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rgbClr val="C00000"/>
        </a:buClr>
        <a:buSzTx/>
        <a:buFont typeface="Wingdings" pitchFamily="2" charset="2"/>
        <a:buChar char="§"/>
        <a:tabLst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15480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rgbClr val="C00000"/>
        </a:buClr>
        <a:buSzTx/>
        <a:buFont typeface="Wingdings" pitchFamily="2" charset="2"/>
        <a:buChar char="§"/>
        <a:tabLst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svg"/><Relationship Id="rId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Ikona osvětlené baterie">
            <a:extLst>
              <a:ext uri="{FF2B5EF4-FFF2-40B4-BE49-F238E27FC236}">
                <a16:creationId xmlns:a16="http://schemas.microsoft.com/office/drawing/2014/main" id="{6191CB13-BFF2-475A-3238-A1C241322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0" b="19190"/>
          <a:stretch/>
        </p:blipFill>
        <p:spPr>
          <a:xfrm>
            <a:off x="3649321" y="3"/>
            <a:ext cx="4609359" cy="2130473"/>
          </a:xfrm>
          <a:custGeom>
            <a:avLst/>
            <a:gdLst/>
            <a:ahLst/>
            <a:cxnLst/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2" name="Obrázek 11" descr="Obsah obrázku snímek obrazovky, umění, modrá, Výrazná modrá&#10;&#10;Popis byl vytvořen automaticky">
            <a:extLst>
              <a:ext uri="{FF2B5EF4-FFF2-40B4-BE49-F238E27FC236}">
                <a16:creationId xmlns:a16="http://schemas.microsoft.com/office/drawing/2014/main" id="{FB9A29B8-6CE7-748C-6649-0667DBD61F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5" r="2" b="2"/>
          <a:stretch/>
        </p:blipFill>
        <p:spPr>
          <a:xfrm>
            <a:off x="20" y="-6954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69BA726-0F40-F6D8-819B-974C84ACB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6" b="16436"/>
          <a:stretch/>
        </p:blipFill>
        <p:spPr>
          <a:xfrm>
            <a:off x="7431341" y="1"/>
            <a:ext cx="4760659" cy="2130473"/>
          </a:xfrm>
          <a:custGeom>
            <a:avLst/>
            <a:gdLst/>
            <a:ahLst/>
            <a:cxnLst/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C1AAA39-5829-B440-DFD3-0444532F5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4" b="13554"/>
          <a:stretch/>
        </p:blipFill>
        <p:spPr>
          <a:xfrm>
            <a:off x="7716860" y="4683319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pic>
        <p:nvPicPr>
          <p:cNvPr id="16" name="Obrázek 15" descr="Obsah obrázku obloha, venku, solární panel, solární&#10;&#10;Popis byl vytvořen automaticky">
            <a:extLst>
              <a:ext uri="{FF2B5EF4-FFF2-40B4-BE49-F238E27FC236}">
                <a16:creationId xmlns:a16="http://schemas.microsoft.com/office/drawing/2014/main" id="{677E5716-C1FB-C475-5E68-F5C1F87D28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 r="-1" b="16456"/>
          <a:stretch/>
        </p:blipFill>
        <p:spPr>
          <a:xfrm>
            <a:off x="4039737" y="4682838"/>
            <a:ext cx="4523640" cy="2175160"/>
          </a:xfrm>
          <a:custGeom>
            <a:avLst/>
            <a:gdLst/>
            <a:ahLst/>
            <a:cxnLst/>
            <a:rect l="l" t="t" r="r" b="b"/>
            <a:pathLst>
              <a:path w="4523640" h="2175160">
                <a:moveTo>
                  <a:pt x="0" y="0"/>
                </a:moveTo>
                <a:lnTo>
                  <a:pt x="4523640" y="0"/>
                </a:lnTo>
                <a:lnTo>
                  <a:pt x="3516256" y="2175160"/>
                </a:lnTo>
                <a:lnTo>
                  <a:pt x="0" y="2175160"/>
                </a:lnTo>
                <a:lnTo>
                  <a:pt x="0" y="2174920"/>
                </a:lnTo>
                <a:lnTo>
                  <a:pt x="14159" y="2174920"/>
                </a:lnTo>
                <a:lnTo>
                  <a:pt x="1021100" y="718"/>
                </a:lnTo>
                <a:lnTo>
                  <a:pt x="0" y="718"/>
                </a:lnTo>
                <a:close/>
              </a:path>
            </a:pathLst>
          </a:cu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E4CDD1F-13C6-BF71-BEF6-7D5483FF26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2" b="18744"/>
          <a:stretch/>
        </p:blipFill>
        <p:spPr>
          <a:xfrm>
            <a:off x="-2" y="4689793"/>
            <a:ext cx="4908824" cy="2175160"/>
          </a:xfrm>
          <a:custGeom>
            <a:avLst/>
            <a:gdLst/>
            <a:ahLst/>
            <a:cxnLst/>
            <a:rect l="l" t="t" r="r" b="b"/>
            <a:pathLst>
              <a:path w="4908824" h="2175160">
                <a:moveTo>
                  <a:pt x="0" y="0"/>
                </a:moveTo>
                <a:lnTo>
                  <a:pt x="4908824" y="0"/>
                </a:lnTo>
                <a:lnTo>
                  <a:pt x="3901440" y="2175160"/>
                </a:lnTo>
                <a:lnTo>
                  <a:pt x="0" y="2175160"/>
                </a:lnTo>
                <a:close/>
              </a:path>
            </a:pathLst>
          </a:custGeom>
        </p:spPr>
      </p:pic>
      <p:pic>
        <p:nvPicPr>
          <p:cNvPr id="17" name="Obrázek 16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21AA45DB-6318-7983-4269-E15D5B8295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3" y="2535272"/>
            <a:ext cx="3266983" cy="1165298"/>
          </a:xfrm>
          <a:prstGeom prst="rect">
            <a:avLst/>
          </a:prstGeom>
        </p:spPr>
      </p:pic>
      <p:sp>
        <p:nvSpPr>
          <p:cNvPr id="48" name="Nadpis 1">
            <a:extLst>
              <a:ext uri="{FF2B5EF4-FFF2-40B4-BE49-F238E27FC236}">
                <a16:creationId xmlns:a16="http://schemas.microsoft.com/office/drawing/2014/main" id="{5C43CA69-2CD7-E10A-C22B-A7344B31729B}"/>
              </a:ext>
            </a:extLst>
          </p:cNvPr>
          <p:cNvSpPr txBox="1">
            <a:spLocks/>
          </p:cNvSpPr>
          <p:nvPr/>
        </p:nvSpPr>
        <p:spPr>
          <a:xfrm>
            <a:off x="4039738" y="2174681"/>
            <a:ext cx="7875383" cy="2274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E8229"/>
                </a:solidFill>
                <a:latin typeface="Montserrat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rgbClr val="CE922F"/>
                </a:solidFill>
                <a:latin typeface="IBM Plex Sans" panose="020B0503050203000203" pitchFamily="34" charset="0"/>
              </a:rPr>
              <a:t>Prediktivní EMS: Trendy, ekonomika a ukázka řešení</a:t>
            </a:r>
            <a:endParaRPr lang="cs-CZ" sz="2400" b="1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algn="ctr"/>
            <a:endParaRPr lang="cs-CZ" sz="2400" b="1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IBM Plex Sans" panose="020B0503050203000203" pitchFamily="34" charset="0"/>
              </a:rPr>
              <a:t>Oldřich Vydra, Jan Kubálek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1175C98E-71BE-D0F8-8FBC-AAC24361244E}"/>
              </a:ext>
            </a:extLst>
          </p:cNvPr>
          <p:cNvSpPr txBox="1"/>
          <p:nvPr/>
        </p:nvSpPr>
        <p:spPr>
          <a:xfrm>
            <a:off x="1367423" y="3319696"/>
            <a:ext cx="21348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chytrá energie zítřka</a:t>
            </a:r>
          </a:p>
        </p:txBody>
      </p:sp>
    </p:spTree>
    <p:extLst>
      <p:ext uri="{BB962C8B-B14F-4D97-AF65-F5344CB8AC3E}">
        <p14:creationId xmlns:p14="http://schemas.microsoft.com/office/powerpoint/2010/main" val="29126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8D7DCC35-EC12-FC04-1EFF-0B2F78CA6036}"/>
              </a:ext>
            </a:extLst>
          </p:cNvPr>
          <p:cNvSpPr/>
          <p:nvPr/>
        </p:nvSpPr>
        <p:spPr>
          <a:xfrm>
            <a:off x="815009" y="3321278"/>
            <a:ext cx="10561982" cy="1726629"/>
          </a:xfrm>
          <a:prstGeom prst="roundRect">
            <a:avLst>
              <a:gd name="adj" fmla="val 7094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E9BD27-99EB-24EE-E8BE-FB25CAFD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partnerství – bezpečnost a stabilita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669CA6-BDB7-AC3A-BDE7-12D033DE6C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F84C-155E-4FA8-9F32-252E1CADE131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E7E2C83-2660-93D7-59E5-4E9111F46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99804" y="1064318"/>
            <a:ext cx="1524000" cy="666750"/>
          </a:xfrm>
          <a:prstGeom prst="rect">
            <a:avLst/>
          </a:prstGeom>
        </p:spPr>
      </p:pic>
      <p:pic>
        <p:nvPicPr>
          <p:cNvPr id="8" name="Obrázek 7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4135A561-89ED-C7DC-8804-0661D1255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06" y="1064318"/>
            <a:ext cx="2037308" cy="72668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3AE8105-EEF5-C3F0-FAE5-6FD52D043E8D}"/>
              </a:ext>
            </a:extLst>
          </p:cNvPr>
          <p:cNvSpPr txBox="1"/>
          <p:nvPr/>
        </p:nvSpPr>
        <p:spPr>
          <a:xfrm>
            <a:off x="645459" y="1767463"/>
            <a:ext cx="4461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 err="1"/>
              <a:t>Volteon</a:t>
            </a:r>
            <a:r>
              <a:rPr lang="cs-CZ" sz="1200" dirty="0"/>
              <a:t> je specialistou na chytrý energetický management pro firmy. Navrhuje a realizuje projekty chytré a udržitelné energie na klíč a rozvíjí </a:t>
            </a:r>
            <a:r>
              <a:rPr lang="cs-CZ" sz="1200"/>
              <a:t>vlastní</a:t>
            </a:r>
            <a:r>
              <a:rPr lang="cs-CZ" sz="1200" dirty="0"/>
              <a:t> řešení VESU+ pro prediktivní řízení, které propojuje FVE, BESS a další technologie do jednoho funkčního celku. Máme za sebou již </a:t>
            </a:r>
            <a:r>
              <a:rPr lang="cs-CZ" sz="1200" b="1" dirty="0"/>
              <a:t>100+ úspěšných integračních projektů.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573AA58-7677-A472-8187-2EEB4535F174}"/>
              </a:ext>
            </a:extLst>
          </p:cNvPr>
          <p:cNvSpPr txBox="1"/>
          <p:nvPr/>
        </p:nvSpPr>
        <p:spPr>
          <a:xfrm>
            <a:off x="5668317" y="1767463"/>
            <a:ext cx="4461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 err="1"/>
              <a:t>Edhouse</a:t>
            </a:r>
            <a:r>
              <a:rPr lang="cs-CZ" sz="1200" dirty="0"/>
              <a:t> je technologický partner se silným zázemím ve vývoji softwaru a hardwaru na míru. Specializuje se na komplexní řešení pro náročné průmyslové projekty a  do partnerství přináší stabilní vývoj, integraci a dlouhodobou inovaci řídicích a datových nástrojů a </a:t>
            </a:r>
            <a:r>
              <a:rPr lang="cs-CZ" sz="1200" b="1" dirty="0"/>
              <a:t>vysoké bezpečnostní standardy.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CF08A98-DB64-BFA4-68E1-5131813D9AFC}"/>
              </a:ext>
            </a:extLst>
          </p:cNvPr>
          <p:cNvSpPr txBox="1"/>
          <p:nvPr/>
        </p:nvSpPr>
        <p:spPr>
          <a:xfrm>
            <a:off x="983973" y="4000882"/>
            <a:ext cx="50274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E922F"/>
              </a:buClr>
              <a:buFont typeface="Wingdings" panose="05000000000000000000" pitchFamily="2" charset="2"/>
              <a:buChar char="ü"/>
            </a:pPr>
            <a:r>
              <a:rPr lang="cs-CZ" sz="1400" dirty="0"/>
              <a:t>Stabilita týmu 150+ špičkových vývojářů</a:t>
            </a:r>
          </a:p>
          <a:p>
            <a:pPr marL="285750" indent="-285750">
              <a:buClr>
                <a:srgbClr val="CE922F"/>
              </a:buClr>
              <a:buFont typeface="Wingdings" panose="05000000000000000000" pitchFamily="2" charset="2"/>
              <a:buChar char="ü"/>
            </a:pPr>
            <a:r>
              <a:rPr lang="cs-CZ" sz="1400" dirty="0"/>
              <a:t>Vysoká kybernetická bezpečnost systému</a:t>
            </a:r>
          </a:p>
          <a:p>
            <a:pPr marL="285750" indent="-285750">
              <a:buClr>
                <a:srgbClr val="CE922F"/>
              </a:buClr>
              <a:buFont typeface="Wingdings" panose="05000000000000000000" pitchFamily="2" charset="2"/>
              <a:buChar char="ü"/>
            </a:pPr>
            <a:r>
              <a:rPr lang="cs-CZ" sz="1400" dirty="0"/>
              <a:t>Vlastní vývoj HW i SW v České republice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4D2C3F0-6830-4632-EBA9-FB21BB793569}"/>
              </a:ext>
            </a:extLst>
          </p:cNvPr>
          <p:cNvSpPr txBox="1"/>
          <p:nvPr/>
        </p:nvSpPr>
        <p:spPr>
          <a:xfrm>
            <a:off x="6069494" y="4000882"/>
            <a:ext cx="51797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cs-CZ"/>
            </a:defPPr>
            <a:lvl1pPr marL="285750" indent="-285750">
              <a:buClr>
                <a:srgbClr val="CE922F"/>
              </a:buClr>
              <a:buFont typeface="Wingdings" panose="05000000000000000000" pitchFamily="2" charset="2"/>
              <a:buChar char="ü"/>
            </a:lvl1pPr>
          </a:lstStyle>
          <a:p>
            <a:r>
              <a:rPr lang="cs-CZ" sz="1400" dirty="0"/>
              <a:t>Garance dlouhodobého rozvoje a servisu</a:t>
            </a:r>
          </a:p>
          <a:p>
            <a:r>
              <a:rPr lang="cs-CZ" sz="1400" dirty="0"/>
              <a:t>Robustní řešení prověřené v průmyslu </a:t>
            </a:r>
          </a:p>
          <a:p>
            <a:r>
              <a:rPr lang="cs-CZ" sz="1400" dirty="0"/>
              <a:t>Flexibilita při integraci specifických technologií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E635501-2A0F-B582-F679-27E5B4B12D58}"/>
              </a:ext>
            </a:extLst>
          </p:cNvPr>
          <p:cNvSpPr txBox="1"/>
          <p:nvPr/>
        </p:nvSpPr>
        <p:spPr>
          <a:xfrm>
            <a:off x="983973" y="35500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Přínosy partnerství: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89553379-06F8-459F-D045-5A7904339BE2}"/>
              </a:ext>
            </a:extLst>
          </p:cNvPr>
          <p:cNvCxnSpPr>
            <a:cxnSpLocks/>
          </p:cNvCxnSpPr>
          <p:nvPr/>
        </p:nvCxnSpPr>
        <p:spPr>
          <a:xfrm>
            <a:off x="815009" y="3399623"/>
            <a:ext cx="0" cy="1594496"/>
          </a:xfrm>
          <a:prstGeom prst="line">
            <a:avLst/>
          </a:prstGeom>
          <a:ln w="38100">
            <a:solidFill>
              <a:srgbClr val="CE922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669A203-8C2E-D624-555E-14CE435EB215}"/>
              </a:ext>
            </a:extLst>
          </p:cNvPr>
          <p:cNvSpPr txBox="1"/>
          <p:nvPr/>
        </p:nvSpPr>
        <p:spPr>
          <a:xfrm>
            <a:off x="4634193" y="5312012"/>
            <a:ext cx="3696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effectLst/>
              </a:rPr>
              <a:t>Data uložena v datovém centru ČEZ NET</a:t>
            </a:r>
            <a:br>
              <a:rPr lang="cs-CZ" sz="1200" dirty="0">
                <a:effectLst/>
              </a:rPr>
            </a:br>
            <a:br>
              <a:rPr lang="cs-CZ" sz="1200" dirty="0">
                <a:effectLst/>
              </a:rPr>
            </a:br>
            <a:r>
              <a:rPr lang="cs-CZ" sz="1200" dirty="0">
                <a:effectLst/>
              </a:rPr>
              <a:t>DC splňuje klasifikaci TIER III (spolehlivost 99,982%, tzn. výpadek maximálně 1,6h ročně)</a:t>
            </a:r>
            <a:endParaRPr lang="cs-CZ" sz="1200" dirty="0"/>
          </a:p>
        </p:txBody>
      </p:sp>
      <p:pic>
        <p:nvPicPr>
          <p:cNvPr id="13" name="Grafický objekt 12" descr="Databáze se souvislou výplní">
            <a:extLst>
              <a:ext uri="{FF2B5EF4-FFF2-40B4-BE49-F238E27FC236}">
                <a16:creationId xmlns:a16="http://schemas.microsoft.com/office/drawing/2014/main" id="{E3B829C9-A520-2250-CB95-9F1C0F02E1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7954" y="5312012"/>
            <a:ext cx="914400" cy="9144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A6971E5-4DB4-40FF-02C2-F84A9233F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9665" y="901676"/>
            <a:ext cx="1494190" cy="211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8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A6797D-6599-4DA9-4B94-21EFC682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Ukázka VESU+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4182D1-C89C-318C-FEA7-3BB0239B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F84C-155E-4FA8-9F32-252E1CADE13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023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61E49F2-DACE-73F0-5715-2F29EC8D74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1D5910E-968B-719F-D5BF-87C8D36B99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Oldřich Vydra, Jan Kubálek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1B06BE-F811-A769-8393-303C4468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F84C-155E-4FA8-9F32-252E1CADE1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46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45B67392-7D81-B139-3B1A-C37BDA76CC2B}"/>
              </a:ext>
            </a:extLst>
          </p:cNvPr>
          <p:cNvSpPr/>
          <p:nvPr/>
        </p:nvSpPr>
        <p:spPr>
          <a:xfrm>
            <a:off x="488950" y="1009652"/>
            <a:ext cx="10960100" cy="4864098"/>
          </a:xfrm>
          <a:prstGeom prst="roundRect">
            <a:avLst>
              <a:gd name="adj" fmla="val 7430"/>
            </a:avLst>
          </a:prstGeom>
          <a:solidFill>
            <a:srgbClr val="F5F3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60D54DF-870C-466F-0245-EB8DDA3C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/>
              <a:t>Trh s elektrickou energií se výrazně mění!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2BF7FD-D5D4-2AAF-AFB0-A20610D4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F84C-155E-4FA8-9F32-252E1CADE131}" type="slidenum">
              <a:rPr lang="cs-CZ" smtClean="0"/>
              <a:t>2</a:t>
            </a:fld>
            <a:endParaRPr lang="cs-CZ"/>
          </a:p>
        </p:txBody>
      </p:sp>
      <p:pic>
        <p:nvPicPr>
          <p:cNvPr id="20" name="Grafický objekt 19" descr="Továrna se souvislou výplní">
            <a:extLst>
              <a:ext uri="{FF2B5EF4-FFF2-40B4-BE49-F238E27FC236}">
                <a16:creationId xmlns:a16="http://schemas.microsoft.com/office/drawing/2014/main" id="{9C84B6BC-D423-08C0-CBDE-CCB4AFACA5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25733" y="3116349"/>
            <a:ext cx="1279790" cy="1279790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61832479-657A-6D94-1202-8D47C0EA171B}"/>
              </a:ext>
            </a:extLst>
          </p:cNvPr>
          <p:cNvGrpSpPr/>
          <p:nvPr/>
        </p:nvGrpSpPr>
        <p:grpSpPr>
          <a:xfrm>
            <a:off x="7754598" y="4096057"/>
            <a:ext cx="2549806" cy="1345287"/>
            <a:chOff x="7754598" y="4096057"/>
            <a:chExt cx="2549806" cy="1345287"/>
          </a:xfrm>
        </p:grpSpPr>
        <p:cxnSp>
          <p:nvCxnSpPr>
            <p:cNvPr id="104" name="Přímá spojnice se šipkou 103">
              <a:extLst>
                <a:ext uri="{FF2B5EF4-FFF2-40B4-BE49-F238E27FC236}">
                  <a16:creationId xmlns:a16="http://schemas.microsoft.com/office/drawing/2014/main" id="{98572B25-71F8-F600-CBB9-A016B2EAB9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4598" y="4336221"/>
              <a:ext cx="504000" cy="360000"/>
            </a:xfrm>
            <a:prstGeom prst="straightConnector1">
              <a:avLst/>
            </a:prstGeom>
            <a:ln w="57150">
              <a:solidFill>
                <a:srgbClr val="1424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ovéPole 105">
              <a:extLst>
                <a:ext uri="{FF2B5EF4-FFF2-40B4-BE49-F238E27FC236}">
                  <a16:creationId xmlns:a16="http://schemas.microsoft.com/office/drawing/2014/main" id="{F5A4363B-D35D-A8D7-7066-468904B88502}"/>
                </a:ext>
              </a:extLst>
            </p:cNvPr>
            <p:cNvSpPr txBox="1"/>
            <p:nvPr/>
          </p:nvSpPr>
          <p:spPr>
            <a:xfrm>
              <a:off x="8489024" y="4096057"/>
              <a:ext cx="181538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/>
                <a:t>Dostupnost a pokles ceny technologií, jako BESS</a:t>
              </a:r>
            </a:p>
          </p:txBody>
        </p:sp>
        <p:pic>
          <p:nvPicPr>
            <p:cNvPr id="108" name="Grafický objekt 107" descr="Nabíjení baterie se souvislou výplní">
              <a:extLst>
                <a:ext uri="{FF2B5EF4-FFF2-40B4-BE49-F238E27FC236}">
                  <a16:creationId xmlns:a16="http://schemas.microsoft.com/office/drawing/2014/main" id="{A19BE4D2-38D9-3266-781A-905B727C24F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56739" y="4526944"/>
              <a:ext cx="914400" cy="914400"/>
            </a:xfrm>
            <a:prstGeom prst="rect">
              <a:avLst/>
            </a:prstGeom>
          </p:spPr>
        </p:pic>
      </p:grpSp>
      <p:sp>
        <p:nvSpPr>
          <p:cNvPr id="109" name="TextovéPole 108">
            <a:extLst>
              <a:ext uri="{FF2B5EF4-FFF2-40B4-BE49-F238E27FC236}">
                <a16:creationId xmlns:a16="http://schemas.microsoft.com/office/drawing/2014/main" id="{1EFC02D3-D1B9-80AE-EE27-DAEC202ECF52}"/>
              </a:ext>
            </a:extLst>
          </p:cNvPr>
          <p:cNvSpPr txBox="1"/>
          <p:nvPr/>
        </p:nvSpPr>
        <p:spPr>
          <a:xfrm>
            <a:off x="363362" y="6121140"/>
            <a:ext cx="77455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/>
              <a:t>Legislativní změny: LEX OZE II. a III. </a:t>
            </a:r>
            <a:r>
              <a:rPr lang="cs-CZ" sz="1100" b="1">
                <a:sym typeface="Wingdings" panose="05000000000000000000" pitchFamily="2" charset="2"/>
              </a:rPr>
              <a:t> sdílení energie, samostatné BESS, akumulace 1. kategorie, atd.</a:t>
            </a:r>
            <a:endParaRPr lang="cs-CZ" sz="1100" b="1"/>
          </a:p>
        </p:txBody>
      </p:sp>
      <p:sp>
        <p:nvSpPr>
          <p:cNvPr id="110" name="TextovéPole 109">
            <a:extLst>
              <a:ext uri="{FF2B5EF4-FFF2-40B4-BE49-F238E27FC236}">
                <a16:creationId xmlns:a16="http://schemas.microsoft.com/office/drawing/2014/main" id="{576C6A9B-C7C9-885C-A896-64A64FD5709E}"/>
              </a:ext>
            </a:extLst>
          </p:cNvPr>
          <p:cNvSpPr txBox="1"/>
          <p:nvPr/>
        </p:nvSpPr>
        <p:spPr>
          <a:xfrm>
            <a:off x="363363" y="6363253"/>
            <a:ext cx="77455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/>
              <a:t>Evropské standardy: </a:t>
            </a:r>
            <a:r>
              <a:rPr lang="cs-CZ" sz="1100" b="1" err="1"/>
              <a:t>RfG</a:t>
            </a:r>
            <a:r>
              <a:rPr lang="cs-CZ" sz="1100" b="1"/>
              <a:t>, ALPACA, atd.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6077FD8-54D5-E731-6406-3E9B0BC79BF5}"/>
              </a:ext>
            </a:extLst>
          </p:cNvPr>
          <p:cNvGrpSpPr/>
          <p:nvPr/>
        </p:nvGrpSpPr>
        <p:grpSpPr>
          <a:xfrm>
            <a:off x="894146" y="1097673"/>
            <a:ext cx="5230923" cy="2425699"/>
            <a:chOff x="894146" y="1097673"/>
            <a:chExt cx="5230923" cy="2425699"/>
          </a:xfrm>
        </p:grpSpPr>
        <p:pic>
          <p:nvPicPr>
            <p:cNvPr id="41" name="Obrázek 40" descr="Obsah obrázku Vykreslený graf, diagram, řada/pruh, text&#10;&#10;Obsah generovaný pomocí AI může být nesprávný.">
              <a:extLst>
                <a:ext uri="{FF2B5EF4-FFF2-40B4-BE49-F238E27FC236}">
                  <a16:creationId xmlns:a16="http://schemas.microsoft.com/office/drawing/2014/main" id="{2D641B9C-B185-A99A-085B-586BF17E9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9" t="11493" r="1125" b="13621"/>
            <a:stretch>
              <a:fillRect/>
            </a:stretch>
          </p:blipFill>
          <p:spPr>
            <a:xfrm>
              <a:off x="3188022" y="2354867"/>
              <a:ext cx="2121670" cy="943427"/>
            </a:xfrm>
            <a:custGeom>
              <a:avLst/>
              <a:gdLst>
                <a:gd name="csX0" fmla="*/ 80883 w 2497559"/>
                <a:gd name="csY0" fmla="*/ 0 h 1110571"/>
                <a:gd name="csX1" fmla="*/ 2416676 w 2497559"/>
                <a:gd name="csY1" fmla="*/ 0 h 1110571"/>
                <a:gd name="csX2" fmla="*/ 2497559 w 2497559"/>
                <a:gd name="csY2" fmla="*/ 80883 h 1110571"/>
                <a:gd name="csX3" fmla="*/ 2497559 w 2497559"/>
                <a:gd name="csY3" fmla="*/ 1029688 h 1110571"/>
                <a:gd name="csX4" fmla="*/ 2416676 w 2497559"/>
                <a:gd name="csY4" fmla="*/ 1110571 h 1110571"/>
                <a:gd name="csX5" fmla="*/ 80883 w 2497559"/>
                <a:gd name="csY5" fmla="*/ 1110571 h 1110571"/>
                <a:gd name="csX6" fmla="*/ 0 w 2497559"/>
                <a:gd name="csY6" fmla="*/ 1029688 h 1110571"/>
                <a:gd name="csX7" fmla="*/ 0 w 2497559"/>
                <a:gd name="csY7" fmla="*/ 80883 h 1110571"/>
                <a:gd name="csX8" fmla="*/ 80883 w 2497559"/>
                <a:gd name="csY8" fmla="*/ 0 h 11105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497559" h="1110571">
                  <a:moveTo>
                    <a:pt x="80883" y="0"/>
                  </a:moveTo>
                  <a:lnTo>
                    <a:pt x="2416676" y="0"/>
                  </a:lnTo>
                  <a:cubicBezTo>
                    <a:pt x="2461346" y="0"/>
                    <a:pt x="2497559" y="36213"/>
                    <a:pt x="2497559" y="80883"/>
                  </a:cubicBezTo>
                  <a:lnTo>
                    <a:pt x="2497559" y="1029688"/>
                  </a:lnTo>
                  <a:cubicBezTo>
                    <a:pt x="2497559" y="1074358"/>
                    <a:pt x="2461346" y="1110571"/>
                    <a:pt x="2416676" y="1110571"/>
                  </a:cubicBezTo>
                  <a:lnTo>
                    <a:pt x="80883" y="1110571"/>
                  </a:lnTo>
                  <a:cubicBezTo>
                    <a:pt x="36213" y="1110571"/>
                    <a:pt x="0" y="1074358"/>
                    <a:pt x="0" y="1029688"/>
                  </a:cubicBezTo>
                  <a:lnTo>
                    <a:pt x="0" y="80883"/>
                  </a:lnTo>
                  <a:cubicBezTo>
                    <a:pt x="0" y="36213"/>
                    <a:pt x="36213" y="0"/>
                    <a:pt x="80883" y="0"/>
                  </a:cubicBezTo>
                  <a:close/>
                </a:path>
              </a:pathLst>
            </a:custGeom>
          </p:spPr>
        </p:pic>
        <p:cxnSp>
          <p:nvCxnSpPr>
            <p:cNvPr id="24" name="Přímá spojnice se šipkou 23">
              <a:extLst>
                <a:ext uri="{FF2B5EF4-FFF2-40B4-BE49-F238E27FC236}">
                  <a16:creationId xmlns:a16="http://schemas.microsoft.com/office/drawing/2014/main" id="{4BAF59A3-397B-013A-800F-A9E405B8D485}"/>
                </a:ext>
              </a:extLst>
            </p:cNvPr>
            <p:cNvCxnSpPr/>
            <p:nvPr/>
          </p:nvCxnSpPr>
          <p:spPr>
            <a:xfrm>
              <a:off x="2586703" y="2253569"/>
              <a:ext cx="315763" cy="29693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1D86031F-40CB-F307-AE72-ADB356EB6CF5}"/>
                </a:ext>
              </a:extLst>
            </p:cNvPr>
            <p:cNvGrpSpPr/>
            <p:nvPr/>
          </p:nvGrpSpPr>
          <p:grpSpPr>
            <a:xfrm>
              <a:off x="894146" y="1097673"/>
              <a:ext cx="1571788" cy="1952359"/>
              <a:chOff x="233746" y="1085167"/>
              <a:chExt cx="1571788" cy="1952359"/>
            </a:xfrm>
          </p:grpSpPr>
          <p:grpSp>
            <p:nvGrpSpPr>
              <p:cNvPr id="22" name="Skupina 21">
                <a:extLst>
                  <a:ext uri="{FF2B5EF4-FFF2-40B4-BE49-F238E27FC236}">
                    <a16:creationId xmlns:a16="http://schemas.microsoft.com/office/drawing/2014/main" id="{8CB6D621-AD39-8D04-7651-9F7309B05CDA}"/>
                  </a:ext>
                </a:extLst>
              </p:cNvPr>
              <p:cNvGrpSpPr/>
              <p:nvPr/>
            </p:nvGrpSpPr>
            <p:grpSpPr>
              <a:xfrm>
                <a:off x="233746" y="1647196"/>
                <a:ext cx="1571788" cy="1390330"/>
                <a:chOff x="380999" y="1318695"/>
                <a:chExt cx="1571788" cy="1390330"/>
              </a:xfrm>
            </p:grpSpPr>
            <p:pic>
              <p:nvPicPr>
                <p:cNvPr id="8" name="Grafický objekt 7" descr="Elektrárna se souvislou výplní">
                  <a:extLst>
                    <a:ext uri="{FF2B5EF4-FFF2-40B4-BE49-F238E27FC236}">
                      <a16:creationId xmlns:a16="http://schemas.microsoft.com/office/drawing/2014/main" id="{AA3A7368-FC7E-D115-43A7-AC72B4239C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402" y="1318695"/>
                  <a:ext cx="593867" cy="593867"/>
                </a:xfrm>
                <a:prstGeom prst="rect">
                  <a:avLst/>
                </a:prstGeom>
              </p:spPr>
            </p:pic>
            <p:pic>
              <p:nvPicPr>
                <p:cNvPr id="12" name="Grafický objekt 11" descr="Solární panely se souvislou výplní">
                  <a:extLst>
                    <a:ext uri="{FF2B5EF4-FFF2-40B4-BE49-F238E27FC236}">
                      <a16:creationId xmlns:a16="http://schemas.microsoft.com/office/drawing/2014/main" id="{E2C2CAD6-29D9-AAB0-5FF1-499BF5EC78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8920" y="1318695"/>
                  <a:ext cx="593867" cy="593867"/>
                </a:xfrm>
                <a:prstGeom prst="rect">
                  <a:avLst/>
                </a:prstGeom>
              </p:spPr>
            </p:pic>
            <p:pic>
              <p:nvPicPr>
                <p:cNvPr id="14" name="Grafický objekt 13" descr="Větrné turbíny obrys">
                  <a:extLst>
                    <a:ext uri="{FF2B5EF4-FFF2-40B4-BE49-F238E27FC236}">
                      <a16:creationId xmlns:a16="http://schemas.microsoft.com/office/drawing/2014/main" id="{1929D0DE-EDE7-CFED-728F-58A7EF40DF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6970" y="2115158"/>
                  <a:ext cx="593867" cy="593867"/>
                </a:xfrm>
                <a:prstGeom prst="rect">
                  <a:avLst/>
                </a:prstGeom>
              </p:spPr>
            </p:pic>
            <p:grpSp>
              <p:nvGrpSpPr>
                <p:cNvPr id="18" name="Skupina 17">
                  <a:extLst>
                    <a:ext uri="{FF2B5EF4-FFF2-40B4-BE49-F238E27FC236}">
                      <a16:creationId xmlns:a16="http://schemas.microsoft.com/office/drawing/2014/main" id="{FFA3394F-09F9-53B0-C103-7015C3C82D16}"/>
                    </a:ext>
                  </a:extLst>
                </p:cNvPr>
                <p:cNvGrpSpPr/>
                <p:nvPr/>
              </p:nvGrpSpPr>
              <p:grpSpPr>
                <a:xfrm>
                  <a:off x="380999" y="1419993"/>
                  <a:ext cx="737269" cy="593867"/>
                  <a:chOff x="2324391" y="3230137"/>
                  <a:chExt cx="677075" cy="677075"/>
                </a:xfrm>
              </p:grpSpPr>
              <p:cxnSp>
                <p:nvCxnSpPr>
                  <p:cNvPr id="16" name="Přímá spojnice 15">
                    <a:extLst>
                      <a:ext uri="{FF2B5EF4-FFF2-40B4-BE49-F238E27FC236}">
                        <a16:creationId xmlns:a16="http://schemas.microsoft.com/office/drawing/2014/main" id="{549AC6DA-2A4D-7F2E-844A-76511936079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324391" y="3280672"/>
                    <a:ext cx="677075" cy="572373"/>
                  </a:xfrm>
                  <a:prstGeom prst="line">
                    <a:avLst/>
                  </a:prstGeom>
                  <a:ln w="28575">
                    <a:solidFill>
                      <a:srgbClr val="14244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Přímá spojnice 16">
                    <a:extLst>
                      <a:ext uri="{FF2B5EF4-FFF2-40B4-BE49-F238E27FC236}">
                        <a16:creationId xmlns:a16="http://schemas.microsoft.com/office/drawing/2014/main" id="{947BBF21-91A0-0CBD-FA01-FE9E4AA107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376742" y="3282488"/>
                    <a:ext cx="677075" cy="572373"/>
                  </a:xfrm>
                  <a:prstGeom prst="line">
                    <a:avLst/>
                  </a:prstGeom>
                  <a:ln w="28575">
                    <a:solidFill>
                      <a:srgbClr val="14244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" name="Skupina 31">
                <a:extLst>
                  <a:ext uri="{FF2B5EF4-FFF2-40B4-BE49-F238E27FC236}">
                    <a16:creationId xmlns:a16="http://schemas.microsoft.com/office/drawing/2014/main" id="{50ED86A8-8372-D4BA-F264-3C2DFCAA41BE}"/>
                  </a:ext>
                </a:extLst>
              </p:cNvPr>
              <p:cNvGrpSpPr/>
              <p:nvPr/>
            </p:nvGrpSpPr>
            <p:grpSpPr>
              <a:xfrm>
                <a:off x="791299" y="1085167"/>
                <a:ext cx="710701" cy="679575"/>
                <a:chOff x="2826634" y="1007035"/>
                <a:chExt cx="956281" cy="914400"/>
              </a:xfrm>
            </p:grpSpPr>
            <p:pic>
              <p:nvPicPr>
                <p:cNvPr id="27" name="Grafický objekt 26" descr="Mrak se souvislou výplní">
                  <a:extLst>
                    <a:ext uri="{FF2B5EF4-FFF2-40B4-BE49-F238E27FC236}">
                      <a16:creationId xmlns:a16="http://schemas.microsoft.com/office/drawing/2014/main" id="{2C508C08-94B3-8200-8FE0-D91D742BD3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6634" y="100703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1" name="Grafický objekt 30" descr="Slunce se souvislou výplní">
                  <a:extLst>
                    <a:ext uri="{FF2B5EF4-FFF2-40B4-BE49-F238E27FC236}">
                      <a16:creationId xmlns:a16="http://schemas.microsoft.com/office/drawing/2014/main" id="{8F08E639-B04B-61E4-F3AE-DB23D3F3A0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6899" y="1007035"/>
                  <a:ext cx="696016" cy="696016"/>
                </a:xfrm>
                <a:prstGeom prst="rect">
                  <a:avLst/>
                </a:prstGeom>
              </p:spPr>
            </p:pic>
          </p:grpSp>
        </p:grpSp>
        <p:sp>
          <p:nvSpPr>
            <p:cNvPr id="42" name="TextovéPole 41">
              <a:extLst>
                <a:ext uri="{FF2B5EF4-FFF2-40B4-BE49-F238E27FC236}">
                  <a16:creationId xmlns:a16="http://schemas.microsoft.com/office/drawing/2014/main" id="{C18FBB40-11B1-AAA0-9FD7-B59143B409C3}"/>
                </a:ext>
              </a:extLst>
            </p:cNvPr>
            <p:cNvSpPr txBox="1"/>
            <p:nvPr/>
          </p:nvSpPr>
          <p:spPr>
            <a:xfrm>
              <a:off x="2953470" y="1983595"/>
              <a:ext cx="25907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100" b="1"/>
                <a:t>Cenová volatilita na spotovém trhu</a:t>
              </a:r>
            </a:p>
          </p:txBody>
        </p:sp>
        <p:cxnSp>
          <p:nvCxnSpPr>
            <p:cNvPr id="71" name="Přímá spojnice se šipkou 70">
              <a:extLst>
                <a:ext uri="{FF2B5EF4-FFF2-40B4-BE49-F238E27FC236}">
                  <a16:creationId xmlns:a16="http://schemas.microsoft.com/office/drawing/2014/main" id="{D82A66F9-B529-2BA3-D255-E35CE364A205}"/>
                </a:ext>
              </a:extLst>
            </p:cNvPr>
            <p:cNvCxnSpPr>
              <a:cxnSpLocks/>
            </p:cNvCxnSpPr>
            <p:nvPr/>
          </p:nvCxnSpPr>
          <p:spPr>
            <a:xfrm>
              <a:off x="5621069" y="3076876"/>
              <a:ext cx="504000" cy="360000"/>
            </a:xfrm>
            <a:prstGeom prst="straightConnector1">
              <a:avLst/>
            </a:prstGeom>
            <a:ln w="57150">
              <a:solidFill>
                <a:srgbClr val="1424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ovéPole 115">
              <a:extLst>
                <a:ext uri="{FF2B5EF4-FFF2-40B4-BE49-F238E27FC236}">
                  <a16:creationId xmlns:a16="http://schemas.microsoft.com/office/drawing/2014/main" id="{C1824269-0E6D-3AAC-8FE6-965E17FF0DA1}"/>
                </a:ext>
              </a:extLst>
            </p:cNvPr>
            <p:cNvSpPr txBox="1"/>
            <p:nvPr/>
          </p:nvSpPr>
          <p:spPr>
            <a:xfrm>
              <a:off x="3587439" y="3292540"/>
              <a:ext cx="84830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00" b="1"/>
                <a:t>2024, 2025</a:t>
              </a:r>
            </a:p>
          </p:txBody>
        </p:sp>
        <p:cxnSp>
          <p:nvCxnSpPr>
            <p:cNvPr id="118" name="Přímá spojnice se šipkou 117">
              <a:extLst>
                <a:ext uri="{FF2B5EF4-FFF2-40B4-BE49-F238E27FC236}">
                  <a16:creationId xmlns:a16="http://schemas.microsoft.com/office/drawing/2014/main" id="{408ACA31-692A-4F04-ACEA-38F29D7A5C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7500" y="3182878"/>
              <a:ext cx="177800" cy="14550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AC505770-D319-A75C-319F-250D2C76FD02}"/>
              </a:ext>
            </a:extLst>
          </p:cNvPr>
          <p:cNvGrpSpPr/>
          <p:nvPr/>
        </p:nvGrpSpPr>
        <p:grpSpPr>
          <a:xfrm>
            <a:off x="1208235" y="3938316"/>
            <a:ext cx="5236065" cy="1922943"/>
            <a:chOff x="1208235" y="3938316"/>
            <a:chExt cx="5236065" cy="1922943"/>
          </a:xfrm>
        </p:grpSpPr>
        <p:cxnSp>
          <p:nvCxnSpPr>
            <p:cNvPr id="73" name="Přímá spojnice se šipkou 72">
              <a:extLst>
                <a:ext uri="{FF2B5EF4-FFF2-40B4-BE49-F238E27FC236}">
                  <a16:creationId xmlns:a16="http://schemas.microsoft.com/office/drawing/2014/main" id="{6C798CD9-A67A-63B3-F0BF-3D73E3CF2A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4244" y="4364266"/>
              <a:ext cx="504000" cy="360000"/>
            </a:xfrm>
            <a:prstGeom prst="straightConnector1">
              <a:avLst/>
            </a:prstGeom>
            <a:ln w="57150">
              <a:solidFill>
                <a:srgbClr val="1424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Obrázek 95">
              <a:extLst>
                <a:ext uri="{FF2B5EF4-FFF2-40B4-BE49-F238E27FC236}">
                  <a16:creationId xmlns:a16="http://schemas.microsoft.com/office/drawing/2014/main" id="{57A251AF-BB4C-C3CE-7DD3-3E7860B76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08235" y="3938316"/>
              <a:ext cx="4058520" cy="1571899"/>
            </a:xfrm>
            <a:prstGeom prst="rect">
              <a:avLst/>
            </a:prstGeom>
          </p:spPr>
        </p:pic>
        <p:grpSp>
          <p:nvGrpSpPr>
            <p:cNvPr id="115" name="Skupina 114">
              <a:extLst>
                <a:ext uri="{FF2B5EF4-FFF2-40B4-BE49-F238E27FC236}">
                  <a16:creationId xmlns:a16="http://schemas.microsoft.com/office/drawing/2014/main" id="{8E2B7769-21E8-0502-5D78-4EB86A1DA3E0}"/>
                </a:ext>
              </a:extLst>
            </p:cNvPr>
            <p:cNvGrpSpPr/>
            <p:nvPr/>
          </p:nvGrpSpPr>
          <p:grpSpPr>
            <a:xfrm>
              <a:off x="5309692" y="4916536"/>
              <a:ext cx="1134608" cy="834550"/>
              <a:chOff x="353008" y="3868947"/>
              <a:chExt cx="3448600" cy="2686953"/>
            </a:xfrm>
          </p:grpSpPr>
          <p:pic>
            <p:nvPicPr>
              <p:cNvPr id="113" name="Obrázek 112" descr="Obsah obrázku text, řada/pruh, diagram, Vykreslený graf&#10;&#10;Obsah generovaný pomocí AI může být nesprávný.">
                <a:extLst>
                  <a:ext uri="{FF2B5EF4-FFF2-40B4-BE49-F238E27FC236}">
                    <a16:creationId xmlns:a16="http://schemas.microsoft.com/office/drawing/2014/main" id="{E9699823-6881-A663-6713-9D2BFBCBC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 t="2181"/>
              <a:stretch>
                <a:fillRect/>
              </a:stretch>
            </p:blipFill>
            <p:spPr>
              <a:xfrm>
                <a:off x="353008" y="3868947"/>
                <a:ext cx="3448600" cy="2686953"/>
              </a:xfrm>
              <a:prstGeom prst="rect">
                <a:avLst/>
              </a:prstGeom>
            </p:spPr>
          </p:pic>
          <p:sp>
            <p:nvSpPr>
              <p:cNvPr id="114" name="Ovál 113">
                <a:extLst>
                  <a:ext uri="{FF2B5EF4-FFF2-40B4-BE49-F238E27FC236}">
                    <a16:creationId xmlns:a16="http://schemas.microsoft.com/office/drawing/2014/main" id="{811B8759-11FD-AA83-11E7-C20E2D8A9540}"/>
                  </a:ext>
                </a:extLst>
              </p:cNvPr>
              <p:cNvSpPr/>
              <p:nvPr/>
            </p:nvSpPr>
            <p:spPr>
              <a:xfrm>
                <a:off x="1723842" y="4650000"/>
                <a:ext cx="2017520" cy="1532415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4E492CBF-DAB5-242B-0BF5-3A0627BACD13}"/>
                </a:ext>
              </a:extLst>
            </p:cNvPr>
            <p:cNvSpPr txBox="1"/>
            <p:nvPr/>
          </p:nvSpPr>
          <p:spPr>
            <a:xfrm>
              <a:off x="2103985" y="5430372"/>
              <a:ext cx="32057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>
                  <a:solidFill>
                    <a:srgbClr val="FF0000"/>
                  </a:solidFill>
                </a:rPr>
                <a:t>Náročnost na predikce, ještě vyšší volatilita (+ 10% - 15% u 2 min/max hodin))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C136FA8A-68B0-FB46-5228-0F1846144D04}"/>
              </a:ext>
            </a:extLst>
          </p:cNvPr>
          <p:cNvGrpSpPr/>
          <p:nvPr/>
        </p:nvGrpSpPr>
        <p:grpSpPr>
          <a:xfrm>
            <a:off x="7690399" y="1259869"/>
            <a:ext cx="2777373" cy="2438617"/>
            <a:chOff x="7690399" y="1259869"/>
            <a:chExt cx="2777373" cy="2438617"/>
          </a:xfrm>
        </p:grpSpPr>
        <p:pic>
          <p:nvPicPr>
            <p:cNvPr id="44" name="Grafický objekt 43" descr="Stožár vysokého napětí se souvislou výplní">
              <a:extLst>
                <a:ext uri="{FF2B5EF4-FFF2-40B4-BE49-F238E27FC236}">
                  <a16:creationId xmlns:a16="http://schemas.microsoft.com/office/drawing/2014/main" id="{0FD2D2E0-F896-ECDF-71FC-E2052F2D61F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761776" y="1259869"/>
              <a:ext cx="679575" cy="679575"/>
            </a:xfrm>
            <a:prstGeom prst="rect">
              <a:avLst/>
            </a:prstGeom>
          </p:spPr>
        </p:pic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D26ADE6F-5B40-8233-17D5-4BD84529FDAD}"/>
                </a:ext>
              </a:extLst>
            </p:cNvPr>
            <p:cNvSpPr txBox="1"/>
            <p:nvPr/>
          </p:nvSpPr>
          <p:spPr>
            <a:xfrm>
              <a:off x="8489024" y="2013931"/>
              <a:ext cx="18153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/>
                <a:t>Nová tarifní soustava na VN, VVN od 1.7.2027</a:t>
              </a:r>
            </a:p>
          </p:txBody>
        </p:sp>
        <p:cxnSp>
          <p:nvCxnSpPr>
            <p:cNvPr id="98" name="Přímá spojnice se šipkou 97">
              <a:extLst>
                <a:ext uri="{FF2B5EF4-FFF2-40B4-BE49-F238E27FC236}">
                  <a16:creationId xmlns:a16="http://schemas.microsoft.com/office/drawing/2014/main" id="{D79B1BE5-7034-88F8-DC08-4866411F29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0399" y="3053554"/>
              <a:ext cx="504000" cy="360000"/>
            </a:xfrm>
            <a:prstGeom prst="straightConnector1">
              <a:avLst/>
            </a:prstGeom>
            <a:ln w="57150">
              <a:solidFill>
                <a:srgbClr val="1424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Obrázek 99">
              <a:extLst>
                <a:ext uri="{FF2B5EF4-FFF2-40B4-BE49-F238E27FC236}">
                  <a16:creationId xmlns:a16="http://schemas.microsoft.com/office/drawing/2014/main" id="{9652EBF6-C2B9-A3BA-0E63-23BEA2D1B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1157" t="3202" r="3995"/>
            <a:stretch>
              <a:fillRect/>
            </a:stretch>
          </p:blipFill>
          <p:spPr>
            <a:xfrm>
              <a:off x="8591550" y="2500313"/>
              <a:ext cx="1651000" cy="876924"/>
            </a:xfrm>
            <a:prstGeom prst="rect">
              <a:avLst/>
            </a:prstGeom>
          </p:spPr>
        </p:pic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42B8AA80-5634-0BB6-122A-65BDF79A78EE}"/>
                </a:ext>
              </a:extLst>
            </p:cNvPr>
            <p:cNvSpPr txBox="1"/>
            <p:nvPr/>
          </p:nvSpPr>
          <p:spPr>
            <a:xfrm>
              <a:off x="8506979" y="3436876"/>
              <a:ext cx="1960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100" b="1">
                  <a:solidFill>
                    <a:srgbClr val="FF0000"/>
                  </a:solidFill>
                </a:rPr>
                <a:t>Vyšší platby za ¼ maxima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1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8124A-3685-7544-EB58-9F62CD899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D1F16-AFC6-8E4B-7C49-08251D4D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46" y="156818"/>
            <a:ext cx="10957431" cy="723900"/>
          </a:xfrm>
        </p:spPr>
        <p:txBody>
          <a:bodyPr>
            <a:normAutofit fontScale="90000"/>
          </a:bodyPr>
          <a:lstStyle/>
          <a:p>
            <a:r>
              <a:rPr lang="cs-CZ">
                <a:solidFill>
                  <a:srgbClr val="CE922F"/>
                </a:solidFill>
              </a:rPr>
              <a:t>Jak se vyvíjel trend kachní křivky posledních 10 let?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58AE03-4BD6-0127-7A17-D65FC7A22F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F84C-155E-4FA8-9F32-252E1CADE131}" type="slidenum">
              <a:rPr lang="cs-CZ" smtClean="0"/>
              <a:pPr/>
              <a:t>3</a:t>
            </a:fld>
            <a:endParaRPr lang="cs-CZ"/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36E39168-B9A1-5A90-23C5-9A375B8FD974}"/>
              </a:ext>
            </a:extLst>
          </p:cNvPr>
          <p:cNvCxnSpPr>
            <a:cxnSpLocks/>
          </p:cNvCxnSpPr>
          <p:nvPr/>
        </p:nvCxnSpPr>
        <p:spPr>
          <a:xfrm>
            <a:off x="222246" y="900555"/>
            <a:ext cx="4061470" cy="0"/>
          </a:xfrm>
          <a:prstGeom prst="line">
            <a:avLst/>
          </a:prstGeom>
          <a:ln w="28575">
            <a:solidFill>
              <a:srgbClr val="CE9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2F1B52DD-D5CF-DA77-7885-34C2B9843188}"/>
              </a:ext>
            </a:extLst>
          </p:cNvPr>
          <p:cNvSpPr txBox="1"/>
          <p:nvPr/>
        </p:nvSpPr>
        <p:spPr>
          <a:xfrm>
            <a:off x="162996" y="970711"/>
            <a:ext cx="1168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latin typeface="Inter" panose="02000503000000020004" pitchFamily="2" charset="0"/>
                <a:ea typeface="Inter" panose="02000503000000020004" pitchFamily="2" charset="0"/>
              </a:rPr>
              <a:t>Staré pravidlo „levná noc, drahý den“ neplatí.</a:t>
            </a:r>
            <a:r>
              <a:rPr lang="fr-FR">
                <a:latin typeface="Inter" panose="02000503000000020004" pitchFamily="2" charset="0"/>
                <a:ea typeface="Inter" panose="02000503000000020004" pitchFamily="2" charset="0"/>
              </a:rPr>
              <a:t> Fotovoltaika tlačí polední ceny k</a:t>
            </a:r>
            <a:r>
              <a:rPr lang="cs-CZ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fr-FR">
                <a:latin typeface="Inter" panose="02000503000000020004" pitchFamily="2" charset="0"/>
                <a:ea typeface="Inter" panose="02000503000000020004" pitchFamily="2" charset="0"/>
              </a:rPr>
              <a:t>záporu, zatímco večerní špičku musí krýt drahé plynové zdroje.</a:t>
            </a:r>
            <a:endParaRPr lang="cs-CZ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0632F7B5-0C3B-80E9-BF1B-7CE5CEFF6497}"/>
              </a:ext>
            </a:extLst>
          </p:cNvPr>
          <p:cNvSpPr txBox="1"/>
          <p:nvPr/>
        </p:nvSpPr>
        <p:spPr>
          <a:xfrm>
            <a:off x="8159021" y="2505194"/>
            <a:ext cx="3737492" cy="2358060"/>
          </a:xfrm>
          <a:prstGeom prst="roundRect">
            <a:avLst>
              <a:gd name="adj" fmla="val 10349"/>
            </a:avLst>
          </a:prstGeom>
          <a:solidFill>
            <a:srgbClr val="9E8229"/>
          </a:solidFill>
          <a:ln>
            <a:solidFill>
              <a:srgbClr val="CE922F"/>
            </a:solidFill>
          </a:ln>
        </p:spPr>
        <p:txBody>
          <a:bodyPr wrap="square">
            <a:noAutofit/>
          </a:bodyPr>
          <a:lstStyle/>
          <a:p>
            <a:r>
              <a:rPr lang="cs-CZ" sz="1600" b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Dynamika se neustále zrychluje. </a:t>
            </a:r>
          </a:p>
          <a:p>
            <a:r>
              <a:rPr lang="cs-CZ" sz="16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Křivky posledních let (2024, 2025, 2026) mají mnohem strmější propady přes den a ostřejší nárůsty večer než křivky staré 5 let.</a:t>
            </a:r>
          </a:p>
          <a:p>
            <a:br>
              <a:rPr lang="cs-CZ" sz="16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cs-CZ" sz="16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Tento trend je důkazem měnící se energetiky v posledních letech.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AE01685-4848-4E66-7177-625018D716C4}"/>
              </a:ext>
            </a:extLst>
          </p:cNvPr>
          <p:cNvSpPr txBox="1"/>
          <p:nvPr/>
        </p:nvSpPr>
        <p:spPr>
          <a:xfrm>
            <a:off x="162996" y="6029634"/>
            <a:ext cx="788469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 znázorňuje průměrný profil cen elektřiny během dne (od 1. do 24. hodiny), přičemž ceny jsou převedeny na procenta.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EC0AA4F-016C-1321-9F6A-FC16ABDC8ED2}"/>
              </a:ext>
            </a:extLst>
          </p:cNvPr>
          <p:cNvSpPr txBox="1"/>
          <p:nvPr/>
        </p:nvSpPr>
        <p:spPr>
          <a:xfrm>
            <a:off x="162996" y="6292691"/>
            <a:ext cx="1784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Zdroj: Analýza VOLTEON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B13829D-641F-B93B-1215-C6DA99876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7" y="1776458"/>
            <a:ext cx="6755792" cy="38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7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35" descr="Obsah obrázku text, diagram, snímek obrazovky, řada/pruh&#10;&#10;Obsah generovaný pomocí AI může být nesprávný.">
            <a:extLst>
              <a:ext uri="{FF2B5EF4-FFF2-40B4-BE49-F238E27FC236}">
                <a16:creationId xmlns:a16="http://schemas.microsoft.com/office/drawing/2014/main" id="{3C4633C8-E20A-5BE8-DE62-C401A905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1" y="1354127"/>
            <a:ext cx="8843483" cy="51223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D99B42-CE4B-5DD6-CC2E-6B3521DB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46" y="156818"/>
            <a:ext cx="10957431" cy="723900"/>
          </a:xfrm>
        </p:spPr>
        <p:txBody>
          <a:bodyPr>
            <a:normAutofit fontScale="90000"/>
          </a:bodyPr>
          <a:lstStyle/>
          <a:p>
            <a:r>
              <a:rPr lang="cs-CZ"/>
              <a:t>Trend na spotu v ČR: Stabilizace cen, nárůst volatility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A8EF20-9FC5-6CF1-7524-41A8FDB9DC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F84C-155E-4FA8-9F32-252E1CADE131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11" name="AutoShape 2" descr=", vygenerováno umělou inteligencí">
            <a:extLst>
              <a:ext uri="{FF2B5EF4-FFF2-40B4-BE49-F238E27FC236}">
                <a16:creationId xmlns:a16="http://schemas.microsoft.com/office/drawing/2014/main" id="{43CD2A9A-DFA3-7D4B-A13B-9FE56FE427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C40CBE55-36DA-9C9B-0CF4-CFFD0AD71E36}"/>
              </a:ext>
            </a:extLst>
          </p:cNvPr>
          <p:cNvCxnSpPr>
            <a:cxnSpLocks/>
          </p:cNvCxnSpPr>
          <p:nvPr/>
        </p:nvCxnSpPr>
        <p:spPr>
          <a:xfrm>
            <a:off x="222246" y="900555"/>
            <a:ext cx="4061470" cy="0"/>
          </a:xfrm>
          <a:prstGeom prst="line">
            <a:avLst/>
          </a:prstGeom>
          <a:ln w="28575">
            <a:solidFill>
              <a:srgbClr val="9E8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ál 36">
            <a:extLst>
              <a:ext uri="{FF2B5EF4-FFF2-40B4-BE49-F238E27FC236}">
                <a16:creationId xmlns:a16="http://schemas.microsoft.com/office/drawing/2014/main" id="{FCC85BF6-BD3C-4A56-4563-496CC95D0FBE}"/>
              </a:ext>
            </a:extLst>
          </p:cNvPr>
          <p:cNvSpPr/>
          <p:nvPr/>
        </p:nvSpPr>
        <p:spPr>
          <a:xfrm>
            <a:off x="6700477" y="3820903"/>
            <a:ext cx="2412786" cy="13083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FFDC3693-A057-D451-79F0-1F1AF35261F6}"/>
              </a:ext>
            </a:extLst>
          </p:cNvPr>
          <p:cNvSpPr txBox="1"/>
          <p:nvPr/>
        </p:nvSpPr>
        <p:spPr>
          <a:xfrm>
            <a:off x="9266944" y="1528304"/>
            <a:ext cx="2689412" cy="2181761"/>
          </a:xfrm>
          <a:prstGeom prst="roundRect">
            <a:avLst>
              <a:gd name="adj" fmla="val 10349"/>
            </a:avLst>
          </a:prstGeom>
          <a:solidFill>
            <a:srgbClr val="9E8229"/>
          </a:solidFill>
          <a:ln>
            <a:solidFill>
              <a:srgbClr val="CE922F"/>
            </a:solidFill>
          </a:ln>
        </p:spPr>
        <p:txBody>
          <a:bodyPr wrap="square">
            <a:spAutoFit/>
          </a:bodyPr>
          <a:lstStyle>
            <a:defPPr>
              <a:defRPr lang="cs-CZ"/>
            </a:defPPr>
            <a:lvl1pPr marL="285750" indent="-285750"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marL="0" indent="0">
              <a:buNone/>
            </a:pPr>
            <a:r>
              <a:rPr lang="cs-CZ" sz="1600"/>
              <a:t>Rok 2025 přinesl stabilizaci průměrných cen, ale dramatický nárůst vnitrodenních výkyvů. Trh se posouvá od „</a:t>
            </a:r>
            <a:r>
              <a:rPr lang="cs-CZ" sz="1600" err="1"/>
              <a:t>baseload</a:t>
            </a:r>
            <a:r>
              <a:rPr lang="cs-CZ" sz="1600"/>
              <a:t>“ logiky k modelu řízenému flexibilitou.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420A3965-A883-849A-7E56-342A78411677}"/>
              </a:ext>
            </a:extLst>
          </p:cNvPr>
          <p:cNvSpPr txBox="1"/>
          <p:nvPr/>
        </p:nvSpPr>
        <p:spPr>
          <a:xfrm>
            <a:off x="116820" y="885067"/>
            <a:ext cx="6458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>
                <a:latin typeface="Inter" panose="02000503000000020004" pitchFamily="2" charset="0"/>
                <a:ea typeface="Inter" panose="02000503000000020004" pitchFamily="2" charset="0"/>
              </a:rPr>
              <a:t>Trh se stabilizoval po extrémech roku 2022.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F586660-14A1-181D-ADCF-CBCC95C1A399}"/>
              </a:ext>
            </a:extLst>
          </p:cNvPr>
          <p:cNvSpPr txBox="1"/>
          <p:nvPr/>
        </p:nvSpPr>
        <p:spPr>
          <a:xfrm>
            <a:off x="846944" y="6229663"/>
            <a:ext cx="1784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/>
              <a:t>Zdroj: Analýza VOLTEON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14E31A-57AD-F4B2-088A-B4A7381398FD}"/>
              </a:ext>
            </a:extLst>
          </p:cNvPr>
          <p:cNvSpPr txBox="1"/>
          <p:nvPr/>
        </p:nvSpPr>
        <p:spPr>
          <a:xfrm>
            <a:off x="2758191" y="1625746"/>
            <a:ext cx="48193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200" b="1">
                <a:latin typeface="Inter" panose="02000503000000020004" pitchFamily="2" charset="0"/>
                <a:ea typeface="Inter" panose="02000503000000020004" pitchFamily="2" charset="0"/>
              </a:rPr>
              <a:t>Volatilita: denní rozdíl mezi 2 min hodiny  a 2 max hodiny</a:t>
            </a:r>
          </a:p>
        </p:txBody>
      </p:sp>
    </p:spTree>
    <p:extLst>
      <p:ext uri="{BB962C8B-B14F-4D97-AF65-F5344CB8AC3E}">
        <p14:creationId xmlns:p14="http://schemas.microsoft.com/office/powerpoint/2010/main" val="79532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A113A-3619-0435-EB90-738A6DDEC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F0DFEDA-DAA4-81A4-41DD-3ABD75E32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6" y="1412772"/>
            <a:ext cx="7772400" cy="449837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E1DCC71-5E50-E29F-DC52-D6F2CC98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46" y="156818"/>
            <a:ext cx="10957431" cy="723900"/>
          </a:xfrm>
        </p:spPr>
        <p:txBody>
          <a:bodyPr>
            <a:normAutofit fontScale="90000"/>
          </a:bodyPr>
          <a:lstStyle/>
          <a:p>
            <a:r>
              <a:rPr lang="cs-CZ">
                <a:solidFill>
                  <a:srgbClr val="CE922F"/>
                </a:solidFill>
              </a:rPr>
              <a:t>Fenomén záporných cen: Slunce a vítr určuje hodnotu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7B4E09-CEAA-5C02-2BDD-2CE05DCDF5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F84C-155E-4FA8-9F32-252E1CADE131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11" name="AutoShape 2" descr=", vygenerováno umělou inteligencí">
            <a:extLst>
              <a:ext uri="{FF2B5EF4-FFF2-40B4-BE49-F238E27FC236}">
                <a16:creationId xmlns:a16="http://schemas.microsoft.com/office/drawing/2014/main" id="{EED198DA-E0ED-4206-36D7-2C4D109530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D2CBE6CD-AA9C-E964-0F02-0CD3405BFFAB}"/>
              </a:ext>
            </a:extLst>
          </p:cNvPr>
          <p:cNvCxnSpPr>
            <a:cxnSpLocks/>
          </p:cNvCxnSpPr>
          <p:nvPr/>
        </p:nvCxnSpPr>
        <p:spPr>
          <a:xfrm>
            <a:off x="222246" y="900555"/>
            <a:ext cx="4061470" cy="0"/>
          </a:xfrm>
          <a:prstGeom prst="line">
            <a:avLst/>
          </a:prstGeom>
          <a:ln w="28575">
            <a:solidFill>
              <a:srgbClr val="CE9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5517CE4E-1833-3FF6-3AFE-E89DC1C16779}"/>
              </a:ext>
            </a:extLst>
          </p:cNvPr>
          <p:cNvSpPr txBox="1"/>
          <p:nvPr/>
        </p:nvSpPr>
        <p:spPr>
          <a:xfrm>
            <a:off x="116820" y="946850"/>
            <a:ext cx="6458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latin typeface="Inter" panose="02000503000000020004" pitchFamily="2" charset="0"/>
                <a:ea typeface="Inter" panose="02000503000000020004" pitchFamily="2" charset="0"/>
              </a:rPr>
              <a:t>Počet hodin se zápornou dramaticky roste.</a:t>
            </a:r>
            <a:endParaRPr lang="cs-CZ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75B70B2D-D9B4-0BB4-B462-C109594A5A5E}"/>
              </a:ext>
            </a:extLst>
          </p:cNvPr>
          <p:cNvSpPr txBox="1"/>
          <p:nvPr/>
        </p:nvSpPr>
        <p:spPr>
          <a:xfrm>
            <a:off x="8913185" y="2436696"/>
            <a:ext cx="3041157" cy="2702778"/>
          </a:xfrm>
          <a:prstGeom prst="roundRect">
            <a:avLst>
              <a:gd name="adj" fmla="val 10349"/>
            </a:avLst>
          </a:prstGeom>
          <a:solidFill>
            <a:srgbClr val="9E8229"/>
          </a:solidFill>
          <a:ln>
            <a:solidFill>
              <a:srgbClr val="CE922F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Růst instalovaného výkonu OZE (fotovoltaika a vítr) tlačí ceny pod nulu.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Elektřina v poledne je nyní často levnější než v noci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Záporné ceny o víkendech, ale i v pracovní dny</a:t>
            </a:r>
          </a:p>
        </p:txBody>
      </p:sp>
      <p:pic>
        <p:nvPicPr>
          <p:cNvPr id="4" name="Grafický objekt 3" descr="Zpět se souvislou výplní">
            <a:extLst>
              <a:ext uri="{FF2B5EF4-FFF2-40B4-BE49-F238E27FC236}">
                <a16:creationId xmlns:a16="http://schemas.microsoft.com/office/drawing/2014/main" id="{0D2E6117-327C-EBF3-61CF-F433CDE28D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20307993">
            <a:off x="3661462" y="1947231"/>
            <a:ext cx="1422719" cy="142271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84F3983-628E-6098-5C2B-9820B4E28B9B}"/>
              </a:ext>
            </a:extLst>
          </p:cNvPr>
          <p:cNvSpPr txBox="1"/>
          <p:nvPr/>
        </p:nvSpPr>
        <p:spPr>
          <a:xfrm>
            <a:off x="689547" y="5911150"/>
            <a:ext cx="1784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/>
              <a:t>Zdroj: Analýza VOLTEON </a:t>
            </a:r>
          </a:p>
        </p:txBody>
      </p:sp>
    </p:spTree>
    <p:extLst>
      <p:ext uri="{BB962C8B-B14F-4D97-AF65-F5344CB8AC3E}">
        <p14:creationId xmlns:p14="http://schemas.microsoft.com/office/powerpoint/2010/main" val="102039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: se zakulacenými rohy 12">
            <a:extLst>
              <a:ext uri="{FF2B5EF4-FFF2-40B4-BE49-F238E27FC236}">
                <a16:creationId xmlns:a16="http://schemas.microsoft.com/office/drawing/2014/main" id="{361EE61D-B1C5-B918-A01F-A5951AD25E27}"/>
              </a:ext>
            </a:extLst>
          </p:cNvPr>
          <p:cNvSpPr/>
          <p:nvPr/>
        </p:nvSpPr>
        <p:spPr>
          <a:xfrm>
            <a:off x="9037099" y="1699547"/>
            <a:ext cx="2571520" cy="1707459"/>
          </a:xfrm>
          <a:prstGeom prst="roundRect">
            <a:avLst>
              <a:gd name="adj" fmla="val 7430"/>
            </a:avLst>
          </a:prstGeom>
          <a:solidFill>
            <a:srgbClr val="F5F3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Obsah obrázku kruh, Grafika, symbol, Písmo&#10;&#10;Obsah generovaný pomocí AI může být nesprávný.">
            <a:extLst>
              <a:ext uri="{FF2B5EF4-FFF2-40B4-BE49-F238E27FC236}">
                <a16:creationId xmlns:a16="http://schemas.microsoft.com/office/drawing/2014/main" id="{A2A61A19-95D6-9D0D-5424-8552339E4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136" y="2067376"/>
            <a:ext cx="1160161" cy="1107757"/>
          </a:xfrm>
          <a:prstGeom prst="rect">
            <a:avLst/>
          </a:prstGeom>
        </p:spPr>
      </p:pic>
      <p:pic>
        <p:nvPicPr>
          <p:cNvPr id="5" name="Obrázek 4" descr="Obsah obrázku design&#10;&#10;Obsah generovaný pomocí AI může být nesprávný.">
            <a:extLst>
              <a:ext uri="{FF2B5EF4-FFF2-40B4-BE49-F238E27FC236}">
                <a16:creationId xmlns:a16="http://schemas.microsoft.com/office/drawing/2014/main" id="{DA6EA673-9548-DE42-23F7-91B481599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800" y="2067376"/>
            <a:ext cx="945230" cy="1015788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53DCE09F-A13E-AAC3-EA09-1DCBE0922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85751"/>
            <a:ext cx="11720946" cy="7239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/>
              <a:t>Volatilita a změna tarifní soustavy: hrozba nebo příležitost?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AED134-F5F6-FA94-B0E3-3A75069392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F84C-155E-4FA8-9F32-252E1CADE131}" type="slidenum">
              <a:rPr lang="cs-CZ" smtClean="0"/>
              <a:t>6</a:t>
            </a:fld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5877EE2-81B7-4AA8-DF60-32D7143899D7}"/>
              </a:ext>
            </a:extLst>
          </p:cNvPr>
          <p:cNvSpPr txBox="1"/>
          <p:nvPr/>
        </p:nvSpPr>
        <p:spPr>
          <a:xfrm>
            <a:off x="222246" y="1106737"/>
            <a:ext cx="11626854" cy="408623"/>
          </a:xfrm>
          <a:prstGeom prst="roundRect">
            <a:avLst/>
          </a:prstGeom>
          <a:solidFill>
            <a:srgbClr val="CE922F"/>
          </a:solidFill>
        </p:spPr>
        <p:txBody>
          <a:bodyPr wrap="square">
            <a:spAutoFit/>
          </a:bodyPr>
          <a:lstStyle/>
          <a:p>
            <a:r>
              <a:rPr lang="cs-CZ" b="1">
                <a:solidFill>
                  <a:schemeClr val="bg1"/>
                </a:solidFill>
              </a:rPr>
              <a:t>Přechod od pasivní spotřeby k aktivní participaci zajistí firmám levnější elektřinu a cenovou  stabilitu.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19DF31B9-3EC3-D47C-0D0E-1D0DFB04F166}"/>
              </a:ext>
            </a:extLst>
          </p:cNvPr>
          <p:cNvSpPr/>
          <p:nvPr/>
        </p:nvSpPr>
        <p:spPr>
          <a:xfrm>
            <a:off x="2646218" y="1721541"/>
            <a:ext cx="5702299" cy="1707459"/>
          </a:xfrm>
          <a:prstGeom prst="roundRect">
            <a:avLst>
              <a:gd name="adj" fmla="val 8147"/>
            </a:avLst>
          </a:prstGeom>
          <a:noFill/>
          <a:ln>
            <a:solidFill>
              <a:srgbClr val="1523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80EC885-7925-2734-1550-24F95B5CBD83}"/>
              </a:ext>
            </a:extLst>
          </p:cNvPr>
          <p:cNvSpPr txBox="1"/>
          <p:nvPr/>
        </p:nvSpPr>
        <p:spPr>
          <a:xfrm>
            <a:off x="2623127" y="1840747"/>
            <a:ext cx="578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>
                <a:solidFill>
                  <a:srgbClr val="142446"/>
                </a:solidFill>
              </a:rPr>
              <a:t>Prediktivní a aktivní  řízení BESS pomocí vyspělého EMS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6433F40-2DED-9345-CC19-3C5A05B154E0}"/>
              </a:ext>
            </a:extLst>
          </p:cNvPr>
          <p:cNvSpPr txBox="1"/>
          <p:nvPr/>
        </p:nvSpPr>
        <p:spPr>
          <a:xfrm>
            <a:off x="663286" y="4586110"/>
            <a:ext cx="2507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>
                <a:solidFill>
                  <a:srgbClr val="CE922F"/>
                </a:solidFill>
              </a:rPr>
              <a:t>Snížení ceny díky využití  denní volatility.</a:t>
            </a:r>
          </a:p>
          <a:p>
            <a:endParaRPr lang="cs-CZ" sz="1000">
              <a:solidFill>
                <a:srgbClr val="142446"/>
              </a:solidFill>
            </a:endParaRPr>
          </a:p>
          <a:p>
            <a:r>
              <a:rPr lang="cs-CZ" sz="1000">
                <a:solidFill>
                  <a:srgbClr val="142446"/>
                </a:solidFill>
              </a:rPr>
              <a:t>Princip akumulace za nejnižší ceny, včetně energie z FVE, využití nebo prodej  během nejvyšších cen.</a:t>
            </a:r>
          </a:p>
          <a:p>
            <a:endParaRPr lang="cs-CZ" sz="1100" b="1">
              <a:solidFill>
                <a:srgbClr val="142446"/>
              </a:solidFill>
            </a:endParaRPr>
          </a:p>
          <a:p>
            <a:r>
              <a:rPr lang="cs-CZ" sz="1100">
                <a:solidFill>
                  <a:srgbClr val="142446"/>
                </a:solidFill>
              </a:rPr>
              <a:t>Potenciál úspory: </a:t>
            </a:r>
            <a:r>
              <a:rPr lang="cs-CZ" sz="1400" b="1">
                <a:solidFill>
                  <a:srgbClr val="CE922F"/>
                </a:solidFill>
              </a:rPr>
              <a:t>15 – 40 % </a:t>
            </a:r>
            <a:r>
              <a:rPr lang="cs-CZ" sz="1100">
                <a:solidFill>
                  <a:srgbClr val="142446"/>
                </a:solidFill>
              </a:rPr>
              <a:t>snížení ceny za elektřinu</a:t>
            </a: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D8BFFF76-5C6F-4964-EC3D-C9DDBAA806C1}"/>
              </a:ext>
            </a:extLst>
          </p:cNvPr>
          <p:cNvSpPr/>
          <p:nvPr/>
        </p:nvSpPr>
        <p:spPr>
          <a:xfrm>
            <a:off x="564572" y="3713368"/>
            <a:ext cx="2705100" cy="2602071"/>
          </a:xfrm>
          <a:prstGeom prst="roundRect">
            <a:avLst>
              <a:gd name="adj" fmla="val 6018"/>
            </a:avLst>
          </a:prstGeom>
          <a:noFill/>
          <a:ln>
            <a:solidFill>
              <a:srgbClr val="CE92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A0C84733-1598-F863-A484-510F195E544E}"/>
              </a:ext>
            </a:extLst>
          </p:cNvPr>
          <p:cNvSpPr txBox="1"/>
          <p:nvPr/>
        </p:nvSpPr>
        <p:spPr>
          <a:xfrm>
            <a:off x="4243532" y="4586110"/>
            <a:ext cx="25076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>
                <a:solidFill>
                  <a:srgbClr val="CE922F"/>
                </a:solidFill>
              </a:rPr>
              <a:t>Ořezání špiček </a:t>
            </a:r>
            <a:br>
              <a:rPr lang="cs-CZ" sz="1600" b="1">
                <a:solidFill>
                  <a:srgbClr val="CE922F"/>
                </a:solidFill>
              </a:rPr>
            </a:br>
            <a:r>
              <a:rPr lang="cs-CZ" sz="1600" b="1">
                <a:solidFill>
                  <a:srgbClr val="CE922F"/>
                </a:solidFill>
              </a:rPr>
              <a:t>(</a:t>
            </a:r>
            <a:r>
              <a:rPr lang="cs-CZ" sz="1600" b="1" err="1">
                <a:solidFill>
                  <a:srgbClr val="CE922F"/>
                </a:solidFill>
              </a:rPr>
              <a:t>Peak</a:t>
            </a:r>
            <a:r>
              <a:rPr lang="cs-CZ" sz="1600" b="1">
                <a:solidFill>
                  <a:srgbClr val="CE922F"/>
                </a:solidFill>
              </a:rPr>
              <a:t> </a:t>
            </a:r>
            <a:r>
              <a:rPr lang="cs-CZ" sz="1600" b="1" err="1">
                <a:solidFill>
                  <a:srgbClr val="CE922F"/>
                </a:solidFill>
              </a:rPr>
              <a:t>Shaving</a:t>
            </a:r>
            <a:r>
              <a:rPr lang="cs-CZ" sz="1600" b="1">
                <a:solidFill>
                  <a:srgbClr val="CE922F"/>
                </a:solidFill>
              </a:rPr>
              <a:t>)</a:t>
            </a:r>
          </a:p>
          <a:p>
            <a:endParaRPr lang="cs-CZ" sz="1000">
              <a:solidFill>
                <a:srgbClr val="142446"/>
              </a:solidFill>
            </a:endParaRPr>
          </a:p>
          <a:p>
            <a:r>
              <a:rPr lang="cs-CZ" sz="1000">
                <a:solidFill>
                  <a:srgbClr val="142446"/>
                </a:solidFill>
              </a:rPr>
              <a:t>BESS hlídá jednorázové maxima, která budou nejvíce penalizována.</a:t>
            </a:r>
          </a:p>
          <a:p>
            <a:endParaRPr lang="cs-CZ" sz="1100" b="1">
              <a:solidFill>
                <a:srgbClr val="142446"/>
              </a:solidFill>
            </a:endParaRPr>
          </a:p>
          <a:p>
            <a:r>
              <a:rPr lang="cs-CZ" sz="1100">
                <a:solidFill>
                  <a:srgbClr val="142446"/>
                </a:solidFill>
              </a:rPr>
              <a:t>Potenciál úspory až </a:t>
            </a:r>
            <a:r>
              <a:rPr lang="cs-CZ" sz="1400" b="1">
                <a:solidFill>
                  <a:srgbClr val="CE922F"/>
                </a:solidFill>
              </a:rPr>
              <a:t>30 %</a:t>
            </a:r>
            <a:r>
              <a:rPr lang="cs-CZ" sz="1100" b="1">
                <a:solidFill>
                  <a:srgbClr val="142446"/>
                </a:solidFill>
              </a:rPr>
              <a:t> </a:t>
            </a:r>
            <a:r>
              <a:rPr lang="cs-CZ" sz="1100">
                <a:solidFill>
                  <a:srgbClr val="142446"/>
                </a:solidFill>
              </a:rPr>
              <a:t>snížení ceny za potenciální maxima</a:t>
            </a:r>
          </a:p>
        </p:txBody>
      </p:sp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EFE7D052-A647-6AFB-88F1-F849EFB0A5D4}"/>
              </a:ext>
            </a:extLst>
          </p:cNvPr>
          <p:cNvSpPr/>
          <p:nvPr/>
        </p:nvSpPr>
        <p:spPr>
          <a:xfrm>
            <a:off x="4144818" y="3713368"/>
            <a:ext cx="2705100" cy="2602071"/>
          </a:xfrm>
          <a:prstGeom prst="roundRect">
            <a:avLst>
              <a:gd name="adj" fmla="val 6018"/>
            </a:avLst>
          </a:prstGeom>
          <a:noFill/>
          <a:ln>
            <a:solidFill>
              <a:srgbClr val="CE92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9E877AB8-26B8-1A6C-09DE-847ECA52829D}"/>
              </a:ext>
            </a:extLst>
          </p:cNvPr>
          <p:cNvSpPr txBox="1"/>
          <p:nvPr/>
        </p:nvSpPr>
        <p:spPr>
          <a:xfrm>
            <a:off x="7823778" y="4586110"/>
            <a:ext cx="25076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>
                <a:solidFill>
                  <a:srgbClr val="CE922F"/>
                </a:solidFill>
              </a:rPr>
              <a:t>Dodatečný výnos</a:t>
            </a:r>
          </a:p>
          <a:p>
            <a:pPr algn="ctr"/>
            <a:endParaRPr lang="cs-CZ" sz="1600" b="1">
              <a:solidFill>
                <a:srgbClr val="CE922F"/>
              </a:solidFill>
            </a:endParaRPr>
          </a:p>
          <a:p>
            <a:endParaRPr lang="cs-CZ" sz="1000">
              <a:solidFill>
                <a:srgbClr val="142446"/>
              </a:solidFill>
            </a:endParaRPr>
          </a:p>
          <a:p>
            <a:r>
              <a:rPr lang="cs-CZ" sz="1000">
                <a:solidFill>
                  <a:srgbClr val="142446"/>
                </a:solidFill>
              </a:rPr>
              <a:t>Využití vlastněných aktiv (FVE, BESS) pro vnitrodenní trh</a:t>
            </a:r>
          </a:p>
          <a:p>
            <a:endParaRPr lang="cs-CZ" sz="1100" b="1">
              <a:solidFill>
                <a:srgbClr val="142446"/>
              </a:solidFill>
            </a:endParaRPr>
          </a:p>
          <a:p>
            <a:r>
              <a:rPr lang="cs-CZ" sz="1100">
                <a:solidFill>
                  <a:srgbClr val="142446"/>
                </a:solidFill>
              </a:rPr>
              <a:t>Dodatečné výnosy energie z FVE a BESS až o </a:t>
            </a:r>
            <a:r>
              <a:rPr lang="cs-CZ" sz="1400" b="1">
                <a:solidFill>
                  <a:srgbClr val="CE922F"/>
                </a:solidFill>
              </a:rPr>
              <a:t>+ 10 %.</a:t>
            </a:r>
          </a:p>
        </p:txBody>
      </p:sp>
      <p:sp>
        <p:nvSpPr>
          <p:cNvPr id="56" name="Obdélník: se zakulacenými rohy 55">
            <a:extLst>
              <a:ext uri="{FF2B5EF4-FFF2-40B4-BE49-F238E27FC236}">
                <a16:creationId xmlns:a16="http://schemas.microsoft.com/office/drawing/2014/main" id="{5C2A9FA6-EB29-7A52-5E62-E05DA5872F94}"/>
              </a:ext>
            </a:extLst>
          </p:cNvPr>
          <p:cNvSpPr/>
          <p:nvPr/>
        </p:nvSpPr>
        <p:spPr>
          <a:xfrm>
            <a:off x="7725064" y="3713368"/>
            <a:ext cx="2705100" cy="2602071"/>
          </a:xfrm>
          <a:prstGeom prst="roundRect">
            <a:avLst>
              <a:gd name="adj" fmla="val 6018"/>
            </a:avLst>
          </a:prstGeom>
          <a:noFill/>
          <a:ln>
            <a:solidFill>
              <a:srgbClr val="CE92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22CCB0A7-8877-67F3-110C-DD798962DB44}"/>
              </a:ext>
            </a:extLst>
          </p:cNvPr>
          <p:cNvSpPr txBox="1"/>
          <p:nvPr/>
        </p:nvSpPr>
        <p:spPr>
          <a:xfrm>
            <a:off x="323089" y="2179301"/>
            <a:ext cx="1914158" cy="683835"/>
          </a:xfrm>
          <a:prstGeom prst="roundRect">
            <a:avLst>
              <a:gd name="adj" fmla="val 10349"/>
            </a:avLst>
          </a:prstGeom>
          <a:solidFill>
            <a:srgbClr val="9E8229"/>
          </a:solidFill>
          <a:ln>
            <a:solidFill>
              <a:srgbClr val="CE922F"/>
            </a:solidFill>
          </a:ln>
        </p:spPr>
        <p:txBody>
          <a:bodyPr wrap="square"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Jedno řešení, více přínosů</a:t>
            </a:r>
            <a:endParaRPr lang="cs-CZ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1" name="Obrázek 10" descr="Obsah obrázku logo, symbol, Grafika, design&#10;&#10;Obsah generovaný pomocí AI může být nesprávný.">
            <a:extLst>
              <a:ext uri="{FF2B5EF4-FFF2-40B4-BE49-F238E27FC236}">
                <a16:creationId xmlns:a16="http://schemas.microsoft.com/office/drawing/2014/main" id="{8CC83BC5-5E70-3D9D-0345-E9D9F9B51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845" y="2179301"/>
            <a:ext cx="1305476" cy="764181"/>
          </a:xfrm>
          <a:prstGeom prst="rect">
            <a:avLst/>
          </a:prstGeom>
        </p:spPr>
      </p:pic>
      <p:pic>
        <p:nvPicPr>
          <p:cNvPr id="19" name="Obrázek 18" descr="Obsah obrázku řada/pruh, symbol, Písmo, design&#10;&#10;Obsah generovaný pomocí AI může být nesprávný.">
            <a:extLst>
              <a:ext uri="{FF2B5EF4-FFF2-40B4-BE49-F238E27FC236}">
                <a16:creationId xmlns:a16="http://schemas.microsoft.com/office/drawing/2014/main" id="{AB589781-495A-0AC7-1FC3-D84FE3D22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019" y="3856369"/>
            <a:ext cx="907634" cy="586740"/>
          </a:xfrm>
          <a:prstGeom prst="rect">
            <a:avLst/>
          </a:prstGeom>
        </p:spPr>
      </p:pic>
      <p:pic>
        <p:nvPicPr>
          <p:cNvPr id="21" name="Obrázek 20" descr="Obsah obrázku ramínko&#10;&#10;Obsah generovaný pomocí AI může být nesprávný.">
            <a:extLst>
              <a:ext uri="{FF2B5EF4-FFF2-40B4-BE49-F238E27FC236}">
                <a16:creationId xmlns:a16="http://schemas.microsoft.com/office/drawing/2014/main" id="{78CA405D-E788-DC0A-7621-3B6C07AB1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5091" y="3927869"/>
            <a:ext cx="996304" cy="586740"/>
          </a:xfrm>
          <a:prstGeom prst="rect">
            <a:avLst/>
          </a:prstGeom>
        </p:spPr>
      </p:pic>
      <p:pic>
        <p:nvPicPr>
          <p:cNvPr id="25" name="Obrázek 24" descr="Obsah obrázku Písmo, symbol, logo, Grafika&#10;&#10;Obsah generovaný pomocí AI může být nesprávný.">
            <a:extLst>
              <a:ext uri="{FF2B5EF4-FFF2-40B4-BE49-F238E27FC236}">
                <a16:creationId xmlns:a16="http://schemas.microsoft.com/office/drawing/2014/main" id="{FB61D7B7-A519-3779-E61E-9E5F72AD12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1197" y="3880104"/>
            <a:ext cx="652834" cy="706006"/>
          </a:xfrm>
          <a:prstGeom prst="rect">
            <a:avLst/>
          </a:prstGeom>
        </p:spPr>
      </p:pic>
      <p:sp>
        <p:nvSpPr>
          <p:cNvPr id="2" name="Trojúhelník 1">
            <a:extLst>
              <a:ext uri="{FF2B5EF4-FFF2-40B4-BE49-F238E27FC236}">
                <a16:creationId xmlns:a16="http://schemas.microsoft.com/office/drawing/2014/main" id="{0276E167-8088-695A-0DE8-723E75B3B9D0}"/>
              </a:ext>
            </a:extLst>
          </p:cNvPr>
          <p:cNvSpPr/>
          <p:nvPr/>
        </p:nvSpPr>
        <p:spPr>
          <a:xfrm>
            <a:off x="9715942" y="2179300"/>
            <a:ext cx="1018948" cy="790331"/>
          </a:xfrm>
          <a:prstGeom prst="triangle">
            <a:avLst/>
          </a:prstGeom>
          <a:solidFill>
            <a:srgbClr val="14244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212BCB-A60B-D112-748A-956DEEEC6D51}"/>
              </a:ext>
            </a:extLst>
          </p:cNvPr>
          <p:cNvSpPr txBox="1"/>
          <p:nvPr/>
        </p:nvSpPr>
        <p:spPr>
          <a:xfrm>
            <a:off x="9380478" y="1841586"/>
            <a:ext cx="1810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b="1">
                <a:solidFill>
                  <a:srgbClr val="CE922F"/>
                </a:solidFill>
              </a:rPr>
              <a:t>Obchodní přínos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DD88BA8-9DBE-CEC3-07EB-F22D03C1D362}"/>
              </a:ext>
            </a:extLst>
          </p:cNvPr>
          <p:cNvSpPr txBox="1"/>
          <p:nvPr/>
        </p:nvSpPr>
        <p:spPr>
          <a:xfrm>
            <a:off x="10322859" y="3052275"/>
            <a:ext cx="1202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b="1">
                <a:solidFill>
                  <a:srgbClr val="CE922F"/>
                </a:solidFill>
              </a:rPr>
              <a:t>Fyzika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F83E7CF-DF6C-D25B-DCCE-5DCE6BACFF81}"/>
              </a:ext>
            </a:extLst>
          </p:cNvPr>
          <p:cNvSpPr txBox="1"/>
          <p:nvPr/>
        </p:nvSpPr>
        <p:spPr>
          <a:xfrm>
            <a:off x="8981315" y="3052275"/>
            <a:ext cx="13415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b="1">
                <a:solidFill>
                  <a:srgbClr val="CE922F"/>
                </a:solidFill>
              </a:rPr>
              <a:t>Technologie</a:t>
            </a:r>
          </a:p>
        </p:txBody>
      </p:sp>
    </p:spTree>
    <p:extLst>
      <p:ext uri="{BB962C8B-B14F-4D97-AF65-F5344CB8AC3E}">
        <p14:creationId xmlns:p14="http://schemas.microsoft.com/office/powerpoint/2010/main" val="104994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2C316-4A9A-D497-279C-0E18B97CD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548D3-EF7F-AF83-95F3-A9DBB76C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Anaýza přínosu BESS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617E6B-20FE-0D40-9900-D2A88F1E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F84C-155E-4FA8-9F32-252E1CADE131}" type="slidenum">
              <a:rPr lang="cs-CZ" smtClean="0"/>
              <a:t>7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A3593F-6B61-8B3F-5364-0F78D32D6B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02" r="6841"/>
          <a:stretch>
            <a:fillRect/>
          </a:stretch>
        </p:blipFill>
        <p:spPr>
          <a:xfrm>
            <a:off x="322729" y="1188585"/>
            <a:ext cx="4447822" cy="2048342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001" y="1219202"/>
            <a:ext cx="3576498" cy="19360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F2B645D-0F07-9B79-0326-7494F5B04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38" y="3881860"/>
            <a:ext cx="7132407" cy="178755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B03A48E-F3B8-B7A0-E1E6-8F6D8B0CF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591" y="3477720"/>
            <a:ext cx="4647932" cy="28970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BBF756-A5CF-39A4-5EE1-49ABD7E7F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7360" y="1151155"/>
            <a:ext cx="3340163" cy="20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9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EA545-572E-440D-A55F-3D3F26CF9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: se zakulacenými rohy 14">
            <a:extLst>
              <a:ext uri="{FF2B5EF4-FFF2-40B4-BE49-F238E27FC236}">
                <a16:creationId xmlns:a16="http://schemas.microsoft.com/office/drawing/2014/main" id="{B03A5DAE-8C34-EF6A-D2B6-5F07D6189CBA}"/>
              </a:ext>
            </a:extLst>
          </p:cNvPr>
          <p:cNvSpPr/>
          <p:nvPr/>
        </p:nvSpPr>
        <p:spPr>
          <a:xfrm>
            <a:off x="5957454" y="2709554"/>
            <a:ext cx="5891645" cy="1659400"/>
          </a:xfrm>
          <a:prstGeom prst="roundRect">
            <a:avLst>
              <a:gd name="adj" fmla="val 7209"/>
            </a:avLst>
          </a:prstGeom>
          <a:solidFill>
            <a:srgbClr val="FFF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2" name="Obdélník: se zakulacenými rohy 14">
            <a:extLst>
              <a:ext uri="{FF2B5EF4-FFF2-40B4-BE49-F238E27FC236}">
                <a16:creationId xmlns:a16="http://schemas.microsoft.com/office/drawing/2014/main" id="{0A0292AF-D816-09F8-E293-6B1B3C61CD51}"/>
              </a:ext>
            </a:extLst>
          </p:cNvPr>
          <p:cNvSpPr/>
          <p:nvPr/>
        </p:nvSpPr>
        <p:spPr>
          <a:xfrm>
            <a:off x="5957454" y="4498192"/>
            <a:ext cx="5891645" cy="1659400"/>
          </a:xfrm>
          <a:prstGeom prst="roundRect">
            <a:avLst>
              <a:gd name="adj" fmla="val 7209"/>
            </a:avLst>
          </a:prstGeom>
          <a:solidFill>
            <a:srgbClr val="FFF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Obdélník: se zakulacenými rohy 14">
            <a:extLst>
              <a:ext uri="{FF2B5EF4-FFF2-40B4-BE49-F238E27FC236}">
                <a16:creationId xmlns:a16="http://schemas.microsoft.com/office/drawing/2014/main" id="{7346F616-E8C8-9682-3E90-7270860939DF}"/>
              </a:ext>
            </a:extLst>
          </p:cNvPr>
          <p:cNvSpPr/>
          <p:nvPr/>
        </p:nvSpPr>
        <p:spPr>
          <a:xfrm>
            <a:off x="5957454" y="922358"/>
            <a:ext cx="5891645" cy="1659400"/>
          </a:xfrm>
          <a:prstGeom prst="roundRect">
            <a:avLst>
              <a:gd name="adj" fmla="val 7209"/>
            </a:avLst>
          </a:prstGeom>
          <a:solidFill>
            <a:srgbClr val="FFF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4087E4-E8EA-E0D8-924B-57A83724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rgbClr val="CE922F"/>
                </a:solidFill>
              </a:rPr>
              <a:t>VESU+ je prediktivní </a:t>
            </a:r>
            <a:r>
              <a:rPr lang="cs-CZ" err="1">
                <a:solidFill>
                  <a:srgbClr val="CE922F"/>
                </a:solidFill>
              </a:rPr>
              <a:t>energy</a:t>
            </a:r>
            <a:r>
              <a:rPr lang="cs-CZ">
                <a:solidFill>
                  <a:srgbClr val="CE922F"/>
                </a:solidFill>
              </a:rPr>
              <a:t> management optimalizovaný pro průmysl a komerci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AC4164-ED1F-9D22-AF53-EF0449611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F84C-155E-4FA8-9F32-252E1CADE131}" type="slidenum">
              <a:rPr lang="cs-CZ" smtClean="0"/>
              <a:pPr/>
              <a:t>8</a:t>
            </a:fld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CF99169-965A-80E4-EC49-6DEDA14BECFF}"/>
              </a:ext>
            </a:extLst>
          </p:cNvPr>
          <p:cNvCxnSpPr>
            <a:cxnSpLocks/>
          </p:cNvCxnSpPr>
          <p:nvPr/>
        </p:nvCxnSpPr>
        <p:spPr>
          <a:xfrm>
            <a:off x="175371" y="1233065"/>
            <a:ext cx="4061470" cy="0"/>
          </a:xfrm>
          <a:prstGeom prst="line">
            <a:avLst/>
          </a:prstGeom>
          <a:ln w="28575">
            <a:solidFill>
              <a:srgbClr val="CE9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4A0C5E1D-EFEC-076A-7312-387987E54439}"/>
              </a:ext>
            </a:extLst>
          </p:cNvPr>
          <p:cNvSpPr txBox="1"/>
          <p:nvPr/>
        </p:nvSpPr>
        <p:spPr>
          <a:xfrm>
            <a:off x="6920345" y="3074904"/>
            <a:ext cx="48048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latin typeface="Inter" panose="02000503000000020004" pitchFamily="2" charset="0"/>
                <a:ea typeface="Inter" panose="02000503000000020004" pitchFamily="2" charset="0"/>
              </a:rPr>
              <a:t>Nový příjem </a:t>
            </a:r>
            <a:r>
              <a:rPr lang="cs-CZ" sz="1600">
                <a:latin typeface="Inter" panose="02000503000000020004" pitchFamily="2" charset="0"/>
                <a:ea typeface="Inter" panose="02000503000000020004" pitchFamily="2" charset="0"/>
              </a:rPr>
              <a:t>z výhodného prodeje elektrické energie na spotu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>
                <a:latin typeface="Inter" panose="02000503000000020004" pitchFamily="2" charset="0"/>
                <a:ea typeface="Inter" panose="02000503000000020004" pitchFamily="2" charset="0"/>
              </a:rPr>
              <a:t>nejvýhodnější prodej nevyužité energie na spotu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>
                <a:latin typeface="Inter" panose="02000503000000020004" pitchFamily="2" charset="0"/>
                <a:ea typeface="Inter" panose="02000503000000020004" pitchFamily="2" charset="0"/>
              </a:rPr>
              <a:t>akumulace energie v závislosti na spotřebě, predikované výrobě a cenám na SPOT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98B64F9-801A-5D8A-D195-96B5991B46D2}"/>
              </a:ext>
            </a:extLst>
          </p:cNvPr>
          <p:cNvSpPr txBox="1"/>
          <p:nvPr/>
        </p:nvSpPr>
        <p:spPr>
          <a:xfrm>
            <a:off x="6920344" y="1121116"/>
            <a:ext cx="48048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latin typeface="Inter" panose="02000503000000020004" pitchFamily="2" charset="0"/>
                <a:ea typeface="Inter" panose="02000503000000020004" pitchFamily="2" charset="0"/>
              </a:rPr>
              <a:t>Snížení</a:t>
            </a:r>
            <a:r>
              <a:rPr lang="cs-CZ" sz="160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cs-CZ" sz="1600" b="1">
                <a:latin typeface="Inter" panose="02000503000000020004" pitchFamily="2" charset="0"/>
                <a:ea typeface="Inter" panose="02000503000000020004" pitchFamily="2" charset="0"/>
              </a:rPr>
              <a:t>nákladů</a:t>
            </a:r>
            <a:r>
              <a:rPr lang="cs-CZ" sz="1600">
                <a:latin typeface="Inter" panose="02000503000000020004" pitchFamily="2" charset="0"/>
                <a:ea typeface="Inter" panose="02000503000000020004" pitchFamily="2" charset="0"/>
              </a:rPr>
              <a:t> díky chytrému nabíjení/vybíjení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>
                <a:latin typeface="Inter" panose="02000503000000020004" pitchFamily="2" charset="0"/>
                <a:ea typeface="Inter" panose="02000503000000020004" pitchFamily="2" charset="0"/>
              </a:rPr>
              <a:t>optimalizace nabíjení za nejnižší náklady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>
                <a:latin typeface="Inter" panose="02000503000000020004" pitchFamily="2" charset="0"/>
                <a:ea typeface="Inter" panose="02000503000000020004" pitchFamily="2" charset="0"/>
              </a:rPr>
              <a:t>vybíjení v době nejvyšších cen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>
                <a:latin typeface="Inter" panose="02000503000000020004" pitchFamily="2" charset="0"/>
                <a:ea typeface="Inter" panose="02000503000000020004" pitchFamily="2" charset="0"/>
              </a:rPr>
              <a:t>využíváme 15 min spotové intervaly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>
                <a:latin typeface="Inter" panose="02000503000000020004" pitchFamily="2" charset="0"/>
                <a:ea typeface="Inter" panose="02000503000000020004" pitchFamily="2" charset="0"/>
              </a:rPr>
              <a:t>průběžná úprava strategie řízení VESU+ na základě vyhodnocení aktuální situace</a:t>
            </a:r>
          </a:p>
        </p:txBody>
      </p:sp>
      <p:pic>
        <p:nvPicPr>
          <p:cNvPr id="9" name="Grafický objekt 8" descr="Pruhový graf se vzestupným trendem se souvislou výplní">
            <a:extLst>
              <a:ext uri="{FF2B5EF4-FFF2-40B4-BE49-F238E27FC236}">
                <a16:creationId xmlns:a16="http://schemas.microsoft.com/office/drawing/2014/main" id="{59C319DC-97EB-AB02-3757-B17F48C31C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096000" y="2978256"/>
            <a:ext cx="612000" cy="612000"/>
          </a:xfrm>
          <a:prstGeom prst="rect">
            <a:avLst/>
          </a:prstGeom>
        </p:spPr>
      </p:pic>
      <p:pic>
        <p:nvPicPr>
          <p:cNvPr id="13" name="Grafický objekt 12" descr="Pruhový graf se sestupným trendem se souvislou výplní">
            <a:extLst>
              <a:ext uri="{FF2B5EF4-FFF2-40B4-BE49-F238E27FC236}">
                <a16:creationId xmlns:a16="http://schemas.microsoft.com/office/drawing/2014/main" id="{5A0446A0-D604-74A8-7A45-204B74A728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1399891"/>
            <a:ext cx="612000" cy="6120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C6C66CA-C913-0499-8A5D-DF77F1EB8DD6}"/>
              </a:ext>
            </a:extLst>
          </p:cNvPr>
          <p:cNvSpPr txBox="1"/>
          <p:nvPr/>
        </p:nvSpPr>
        <p:spPr>
          <a:xfrm>
            <a:off x="6920345" y="4653336"/>
            <a:ext cx="4804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latin typeface="Inter" panose="02000503000000020004" pitchFamily="2" charset="0"/>
                <a:ea typeface="Inter" panose="02000503000000020004" pitchFamily="2" charset="0"/>
              </a:rPr>
              <a:t>Úspora </a:t>
            </a:r>
            <a:r>
              <a:rPr lang="cs-CZ" sz="1600">
                <a:latin typeface="Inter" panose="02000503000000020004" pitchFamily="2" charset="0"/>
                <a:ea typeface="Inter" panose="02000503000000020004" pitchFamily="2" charset="0"/>
              </a:rPr>
              <a:t>za rezervovanou kapacitu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err="1">
                <a:latin typeface="Inter" panose="02000503000000020004" pitchFamily="2" charset="0"/>
                <a:ea typeface="Inter" panose="02000503000000020004" pitchFamily="2" charset="0"/>
              </a:rPr>
              <a:t>Peak-shaving</a:t>
            </a:r>
            <a:r>
              <a:rPr lang="cs-CZ" sz="1200">
                <a:latin typeface="Inter" panose="02000503000000020004" pitchFamily="2" charset="0"/>
                <a:ea typeface="Inter" panose="02000503000000020004" pitchFamily="2" charset="0"/>
              </a:rPr>
              <a:t> (ořezávání špiček) a cenová optimalizace v jednom systému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>
                <a:latin typeface="Inter" panose="02000503000000020004" pitchFamily="2" charset="0"/>
                <a:ea typeface="Inter" panose="02000503000000020004" pitchFamily="2" charset="0"/>
              </a:rPr>
              <a:t>optimalizace nabíjení elektromobilů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200">
                <a:latin typeface="Inter" panose="02000503000000020004" pitchFamily="2" charset="0"/>
                <a:ea typeface="Inter" panose="02000503000000020004" pitchFamily="2" charset="0"/>
              </a:rPr>
              <a:t>pokrytí spotřeby z BESS – bez navyšování rezervovaného příkonu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200">
                <a:latin typeface="Inter" panose="02000503000000020004" pitchFamily="2" charset="0"/>
                <a:ea typeface="Inter" panose="02000503000000020004" pitchFamily="2" charset="0"/>
              </a:rPr>
              <a:t>optimalizace ceny za nabíjení</a:t>
            </a:r>
          </a:p>
        </p:txBody>
      </p:sp>
      <p:pic>
        <p:nvPicPr>
          <p:cNvPr id="16" name="Grafický objekt 15" descr="Graf periodické funkce se souvislou výplní">
            <a:extLst>
              <a:ext uri="{FF2B5EF4-FFF2-40B4-BE49-F238E27FC236}">
                <a16:creationId xmlns:a16="http://schemas.microsoft.com/office/drawing/2014/main" id="{AC2EB3CB-B9BC-016D-85E3-5B49FCD1EB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4556688"/>
            <a:ext cx="612000" cy="61200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CA1E89C8-FD3B-E3CF-670E-F9C739538AD8}"/>
              </a:ext>
            </a:extLst>
          </p:cNvPr>
          <p:cNvGrpSpPr/>
          <p:nvPr/>
        </p:nvGrpSpPr>
        <p:grpSpPr>
          <a:xfrm>
            <a:off x="6096000" y="5417051"/>
            <a:ext cx="612000" cy="522518"/>
            <a:chOff x="6679127" y="5688057"/>
            <a:chExt cx="861781" cy="654729"/>
          </a:xfrm>
        </p:grpSpPr>
        <p:pic>
          <p:nvPicPr>
            <p:cNvPr id="18" name="Grafický objekt 17" descr="Auto se souvislou výplní">
              <a:extLst>
                <a:ext uri="{FF2B5EF4-FFF2-40B4-BE49-F238E27FC236}">
                  <a16:creationId xmlns:a16="http://schemas.microsoft.com/office/drawing/2014/main" id="{0BA1EC44-DE76-371E-F83B-A5032E40724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36" r="936"/>
            <a:stretch/>
          </p:blipFill>
          <p:spPr>
            <a:xfrm>
              <a:off x="6898430" y="5688057"/>
              <a:ext cx="642478" cy="654729"/>
            </a:xfrm>
            <a:prstGeom prst="rect">
              <a:avLst/>
            </a:prstGeom>
          </p:spPr>
        </p:pic>
        <p:pic>
          <p:nvPicPr>
            <p:cNvPr id="19" name="Grafický objekt 18" descr="Zapojené/odpojené se souvislou výplní">
              <a:extLst>
                <a:ext uri="{FF2B5EF4-FFF2-40B4-BE49-F238E27FC236}">
                  <a16:creationId xmlns:a16="http://schemas.microsoft.com/office/drawing/2014/main" id="{1CC34F18-FCB3-C82D-3B47-2E1CEEBD79F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936" r="936"/>
            <a:stretch/>
          </p:blipFill>
          <p:spPr>
            <a:xfrm>
              <a:off x="6679127" y="5769662"/>
              <a:ext cx="307999" cy="313873"/>
            </a:xfrm>
            <a:prstGeom prst="rect">
              <a:avLst/>
            </a:prstGeom>
          </p:spPr>
        </p:pic>
      </p:grpSp>
      <p:sp>
        <p:nvSpPr>
          <p:cNvPr id="7" name="AutoShape 2">
            <a:extLst>
              <a:ext uri="{FF2B5EF4-FFF2-40B4-BE49-F238E27FC236}">
                <a16:creationId xmlns:a16="http://schemas.microsoft.com/office/drawing/2014/main" id="{4A38D5DF-01A1-8096-E6A3-EE28303C4C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430012A-9D8F-5D5F-D472-BDF10EABB6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420" y="1705891"/>
            <a:ext cx="5082970" cy="391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0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0DED0-EAE6-63A9-F8B0-DDF0E1BC3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: se zakulacenými rohy 14">
            <a:extLst>
              <a:ext uri="{FF2B5EF4-FFF2-40B4-BE49-F238E27FC236}">
                <a16:creationId xmlns:a16="http://schemas.microsoft.com/office/drawing/2014/main" id="{2B1B6A93-47A9-D50F-E30B-78EA06D7CAD7}"/>
              </a:ext>
            </a:extLst>
          </p:cNvPr>
          <p:cNvSpPr/>
          <p:nvPr/>
        </p:nvSpPr>
        <p:spPr>
          <a:xfrm>
            <a:off x="85427" y="1650440"/>
            <a:ext cx="8408868" cy="4557855"/>
          </a:xfrm>
          <a:prstGeom prst="roundRect">
            <a:avLst>
              <a:gd name="adj" fmla="val 7209"/>
            </a:avLst>
          </a:prstGeom>
          <a:solidFill>
            <a:srgbClr val="FFF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86CFCD-CD0C-89F2-52CE-FBAAA31C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46" y="156818"/>
            <a:ext cx="10957431" cy="723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solidFill>
                  <a:srgbClr val="CE922F"/>
                </a:solidFill>
              </a:rPr>
              <a:t>Jak se VESU+ integruje do firemního prostředí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E642B5-DA43-8D1D-83F4-70C6CE76E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F84C-155E-4FA8-9F32-252E1CADE131}" type="slidenum">
              <a:rPr lang="cs-CZ" smtClean="0"/>
              <a:pPr/>
              <a:t>9</a:t>
            </a:fld>
            <a:endParaRPr lang="cs-CZ"/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16511706-309A-6BB3-94B4-533EACBCFA4C}"/>
              </a:ext>
            </a:extLst>
          </p:cNvPr>
          <p:cNvCxnSpPr>
            <a:cxnSpLocks/>
          </p:cNvCxnSpPr>
          <p:nvPr/>
        </p:nvCxnSpPr>
        <p:spPr>
          <a:xfrm>
            <a:off x="222246" y="900555"/>
            <a:ext cx="4061470" cy="0"/>
          </a:xfrm>
          <a:prstGeom prst="line">
            <a:avLst/>
          </a:prstGeom>
          <a:ln w="28575">
            <a:solidFill>
              <a:srgbClr val="CE9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1EB08F4A-9C59-36A8-8E50-710287B4956C}"/>
              </a:ext>
            </a:extLst>
          </p:cNvPr>
          <p:cNvSpPr txBox="1"/>
          <p:nvPr/>
        </p:nvSpPr>
        <p:spPr>
          <a:xfrm>
            <a:off x="360218" y="1085958"/>
            <a:ext cx="112389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/>
              <a:t>VESU RTU jednotka je </a:t>
            </a:r>
            <a:r>
              <a:rPr lang="cs-CZ" sz="1600" b="1" dirty="0" err="1"/>
              <a:t>integrovatelná</a:t>
            </a:r>
            <a:r>
              <a:rPr lang="cs-CZ" sz="1600" b="1" dirty="0"/>
              <a:t> s jakýmikoliv moderními technologiemi (FVE, BESS, KGJ, atd.)  </a:t>
            </a:r>
            <a:endParaRPr lang="cs-CZ" sz="16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BD7B2B1-A618-E2FF-6254-ED28472A03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523369"/>
            <a:ext cx="8591964" cy="483298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C9E6C47-8702-8682-2689-3108C931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490" y="2209588"/>
            <a:ext cx="1812860" cy="2968888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4EC6924E-DF72-6D6B-477D-5FEEAC461DC8}"/>
              </a:ext>
            </a:extLst>
          </p:cNvPr>
          <p:cNvSpPr txBox="1"/>
          <p:nvPr/>
        </p:nvSpPr>
        <p:spPr>
          <a:xfrm>
            <a:off x="2282573" y="2145215"/>
            <a:ext cx="1158280" cy="742117"/>
          </a:xfrm>
          <a:prstGeom prst="roundRect">
            <a:avLst>
              <a:gd name="adj" fmla="val 8853"/>
            </a:avLst>
          </a:prstGeom>
          <a:solidFill>
            <a:srgbClr val="CE922F"/>
          </a:solidFill>
        </p:spPr>
        <p:txBody>
          <a:bodyPr wrap="square" rtlCol="0">
            <a:spAutoFit/>
          </a:bodyPr>
          <a:lstStyle/>
          <a:p>
            <a:r>
              <a:rPr lang="cs-CZ" sz="1000" b="1">
                <a:latin typeface="Inter" panose="02000503000000020004" pitchFamily="2" charset="0"/>
                <a:ea typeface="Inter" panose="02000503000000020004" pitchFamily="2" charset="0"/>
              </a:rPr>
              <a:t>Integrace s většinou energetických systémů </a:t>
            </a:r>
          </a:p>
        </p:txBody>
      </p:sp>
      <p:pic>
        <p:nvPicPr>
          <p:cNvPr id="17" name="Grafický objekt 16" descr="USB se souvislou výplní">
            <a:extLst>
              <a:ext uri="{FF2B5EF4-FFF2-40B4-BE49-F238E27FC236}">
                <a16:creationId xmlns:a16="http://schemas.microsoft.com/office/drawing/2014/main" id="{B8627C7F-D64B-2053-9996-4ABEBF74BB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26482" y="3405693"/>
            <a:ext cx="612000" cy="612000"/>
          </a:xfrm>
          <a:prstGeom prst="rect">
            <a:avLst/>
          </a:prstGeom>
        </p:spPr>
      </p:pic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DAADEBE1-0737-D416-3167-B047FC238684}"/>
              </a:ext>
            </a:extLst>
          </p:cNvPr>
          <p:cNvCxnSpPr>
            <a:cxnSpLocks/>
          </p:cNvCxnSpPr>
          <p:nvPr/>
        </p:nvCxnSpPr>
        <p:spPr>
          <a:xfrm>
            <a:off x="2832482" y="2844213"/>
            <a:ext cx="0" cy="584787"/>
          </a:xfrm>
          <a:prstGeom prst="line">
            <a:avLst/>
          </a:prstGeom>
          <a:ln w="12700">
            <a:solidFill>
              <a:srgbClr val="CE9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A875785-1B20-1731-023C-88177B8107D3}"/>
              </a:ext>
            </a:extLst>
          </p:cNvPr>
          <p:cNvSpPr txBox="1"/>
          <p:nvPr/>
        </p:nvSpPr>
        <p:spPr>
          <a:xfrm>
            <a:off x="9250572" y="1751839"/>
            <a:ext cx="2168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00" b="1"/>
              <a:t>VESU RTU jednotka</a:t>
            </a:r>
            <a:endParaRPr lang="cs-CZ" sz="110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2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3">
      <a:majorFont>
        <a:latin typeface="IBM Plex Sans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454d17-3f8a-4657-b541-e0e447f0aa66">
      <Terms xmlns="http://schemas.microsoft.com/office/infopath/2007/PartnerControls"/>
    </lcf76f155ced4ddcb4097134ff3c332f>
    <TaxCatchAll xmlns="5a11685f-df21-4033-add4-3b7614a7dec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18749AABCAE3408130C177F234181F" ma:contentTypeVersion="15" ma:contentTypeDescription="Vytvoří nový dokument" ma:contentTypeScope="" ma:versionID="dc92796e495db5f3f53c6e17d98b7549">
  <xsd:schema xmlns:xsd="http://www.w3.org/2001/XMLSchema" xmlns:xs="http://www.w3.org/2001/XMLSchema" xmlns:p="http://schemas.microsoft.com/office/2006/metadata/properties" xmlns:ns2="cb454d17-3f8a-4657-b541-e0e447f0aa66" xmlns:ns3="5a11685f-df21-4033-add4-3b7614a7decb" targetNamespace="http://schemas.microsoft.com/office/2006/metadata/properties" ma:root="true" ma:fieldsID="c447209df7c3ad3211cdfb0f72085c5f" ns2:_="" ns3:_="">
    <xsd:import namespace="cb454d17-3f8a-4657-b541-e0e447f0aa66"/>
    <xsd:import namespace="5a11685f-df21-4033-add4-3b7614a7dec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54d17-3f8a-4657-b541-e0e447f0aa6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52c4f037-b01f-4756-b953-3ef51cae3f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1685f-df21-4033-add4-3b7614a7dec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84fd0cc-8f92-40fa-bf6a-bb745031aa6c}" ma:internalName="TaxCatchAll" ma:showField="CatchAllData" ma:web="5a11685f-df21-4033-add4-3b7614a7d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B1F8E8-C31F-4B29-B4A7-D8100E531B44}">
  <ds:schemaRefs>
    <ds:schemaRef ds:uri="5a11685f-df21-4033-add4-3b7614a7decb"/>
    <ds:schemaRef ds:uri="cb454d17-3f8a-4657-b541-e0e447f0aa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D1AD33-162C-4A77-A295-C28310CA6246}">
  <ds:schemaRefs>
    <ds:schemaRef ds:uri="5a11685f-df21-4033-add4-3b7614a7decb"/>
    <ds:schemaRef ds:uri="cb454d17-3f8a-4657-b541-e0e447f0aa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132BC71-8CA0-465D-9C97-51B323A5B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1385</Words>
  <Application>Microsoft Office PowerPoint</Application>
  <PresentationFormat>Widescreen</PresentationFormat>
  <Paragraphs>137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Trh s elektrickou energií se výrazně mění!</vt:lpstr>
      <vt:lpstr>Jak se vyvíjel trend kachní křivky posledních 10 let?</vt:lpstr>
      <vt:lpstr>Trend na spotu v ČR: Stabilizace cen, nárůst volatility</vt:lpstr>
      <vt:lpstr>Fenomén záporných cen: Slunce a vítr určuje hodnotu</vt:lpstr>
      <vt:lpstr>Volatilita a změna tarifní soustavy: hrozba nebo příležitost?</vt:lpstr>
      <vt:lpstr>Anaýza přínosu BESS</vt:lpstr>
      <vt:lpstr>VESU+ je prediktivní energy management optimalizovaný pro průmysl a komerci</vt:lpstr>
      <vt:lpstr>Jak se VESU+ integruje do firemního prostředí</vt:lpstr>
      <vt:lpstr>Silné partnerství – bezpečnost a stabilita</vt:lpstr>
      <vt:lpstr>Ukázka VESU+</vt:lpstr>
      <vt:lpstr>Děkujeme za pozornost</vt:lpstr>
    </vt:vector>
  </TitlesOfParts>
  <Company>T-Mobile Czech Republic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 2.0</dc:title>
  <dc:creator>Nedobitý Pavel</dc:creator>
  <cp:lastModifiedBy>Jan Kubálek</cp:lastModifiedBy>
  <cp:revision>2</cp:revision>
  <cp:lastPrinted>2024-02-11T21:57:11Z</cp:lastPrinted>
  <dcterms:created xsi:type="dcterms:W3CDTF">2019-06-12T07:13:42Z</dcterms:created>
  <dcterms:modified xsi:type="dcterms:W3CDTF">2026-05-20T11:44:01Z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0x010100EB18749AABCAE3408130C177F234181F</vt:lpwstr>
  </property>
  <property fmtid="{D5CDD505-2E9C-101B-9397-08002B2CF9AE}" pid="3" name="Order">
    <vt:r8>2500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