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1"/>
  </p:notesMasterIdLst>
  <p:sldIdLst>
    <p:sldId id="579" r:id="rId3"/>
    <p:sldId id="2134805804" r:id="rId4"/>
    <p:sldId id="2134805821" r:id="rId5"/>
    <p:sldId id="2134805802" r:id="rId6"/>
    <p:sldId id="2134805835" r:id="rId7"/>
    <p:sldId id="2134805816" r:id="rId8"/>
    <p:sldId id="2134805789" r:id="rId9"/>
    <p:sldId id="2134805797" r:id="rId10"/>
    <p:sldId id="2134805836" r:id="rId11"/>
    <p:sldId id="2134805837" r:id="rId12"/>
    <p:sldId id="2134805843" r:id="rId13"/>
    <p:sldId id="2134805841" r:id="rId14"/>
    <p:sldId id="2134805844" r:id="rId15"/>
    <p:sldId id="2134805842" r:id="rId16"/>
    <p:sldId id="2134805824" r:id="rId17"/>
    <p:sldId id="2134805823" r:id="rId18"/>
    <p:sldId id="2134805826" r:id="rId19"/>
    <p:sldId id="2134805829" r:id="rId20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BE48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48A8DA-FF00-407F-AE43-F5F46C9CC4FA}" v="9" dt="2026-05-19T10:18:26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12" autoAdjust="0"/>
    <p:restoredTop sz="95669" autoAdjust="0"/>
  </p:normalViewPr>
  <p:slideViewPr>
    <p:cSldViewPr snapToGrid="0">
      <p:cViewPr varScale="1">
        <p:scale>
          <a:sx n="70" d="100"/>
          <a:sy n="70" d="100"/>
        </p:scale>
        <p:origin x="3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drazilová - Asociace AKU-BAT" userId="63708edd-4e6c-4228-9334-18e3aa30fe28" providerId="ADAL" clId="{437E1884-2DEA-4C4D-B139-5A3642619001}"/>
    <pc:docChg chg="custSel addSld modSld">
      <pc:chgData name="Michaela Podrazilová - Asociace AKU-BAT" userId="63708edd-4e6c-4228-9334-18e3aa30fe28" providerId="ADAL" clId="{437E1884-2DEA-4C4D-B139-5A3642619001}" dt="2026-05-19T10:23:32.055" v="223" actId="948"/>
      <pc:docMkLst>
        <pc:docMk/>
      </pc:docMkLst>
      <pc:sldChg chg="modSp mod">
        <pc:chgData name="Michaela Podrazilová - Asociace AKU-BAT" userId="63708edd-4e6c-4228-9334-18e3aa30fe28" providerId="ADAL" clId="{437E1884-2DEA-4C4D-B139-5A3642619001}" dt="2026-05-19T10:21:43.903" v="219" actId="115"/>
        <pc:sldMkLst>
          <pc:docMk/>
          <pc:sldMk cId="2915041386" sldId="2134805842"/>
        </pc:sldMkLst>
        <pc:spChg chg="mod">
          <ac:chgData name="Michaela Podrazilová - Asociace AKU-BAT" userId="63708edd-4e6c-4228-9334-18e3aa30fe28" providerId="ADAL" clId="{437E1884-2DEA-4C4D-B139-5A3642619001}" dt="2026-05-19T10:21:43.903" v="219" actId="115"/>
          <ac:spMkLst>
            <pc:docMk/>
            <pc:sldMk cId="2915041386" sldId="2134805842"/>
            <ac:spMk id="70" creationId="{15928CC5-357E-3538-3B29-01F76A9CA9FE}"/>
          </ac:spMkLst>
        </pc:spChg>
      </pc:sldChg>
      <pc:sldChg chg="addSp delSp modSp add mod">
        <pc:chgData name="Michaela Podrazilová - Asociace AKU-BAT" userId="63708edd-4e6c-4228-9334-18e3aa30fe28" providerId="ADAL" clId="{437E1884-2DEA-4C4D-B139-5A3642619001}" dt="2026-05-19T10:23:32.055" v="223" actId="948"/>
        <pc:sldMkLst>
          <pc:docMk/>
          <pc:sldMk cId="1472666817" sldId="2134805844"/>
        </pc:sldMkLst>
        <pc:spChg chg="mod">
          <ac:chgData name="Michaela Podrazilová - Asociace AKU-BAT" userId="63708edd-4e6c-4228-9334-18e3aa30fe28" providerId="ADAL" clId="{437E1884-2DEA-4C4D-B139-5A3642619001}" dt="2026-05-19T10:17:06.549" v="59" actId="20577"/>
          <ac:spMkLst>
            <pc:docMk/>
            <pc:sldMk cId="1472666817" sldId="2134805844"/>
            <ac:spMk id="2" creationId="{5D1EB7A9-BED3-BD46-C965-2A8DD85AAE7C}"/>
          </ac:spMkLst>
        </pc:spChg>
        <pc:spChg chg="add mod">
          <ac:chgData name="Michaela Podrazilová - Asociace AKU-BAT" userId="63708edd-4e6c-4228-9334-18e3aa30fe28" providerId="ADAL" clId="{437E1884-2DEA-4C4D-B139-5A3642619001}" dt="2026-05-19T10:23:16.098" v="221" actId="1076"/>
          <ac:spMkLst>
            <pc:docMk/>
            <pc:sldMk cId="1472666817" sldId="2134805844"/>
            <ac:spMk id="6" creationId="{EA008A9A-955E-FE7C-5704-7E1715C80B06}"/>
          </ac:spMkLst>
        </pc:spChg>
        <pc:spChg chg="del">
          <ac:chgData name="Michaela Podrazilová - Asociace AKU-BAT" userId="63708edd-4e6c-4228-9334-18e3aa30fe28" providerId="ADAL" clId="{437E1884-2DEA-4C4D-B139-5A3642619001}" dt="2026-05-19T10:13:57.100" v="2" actId="478"/>
          <ac:spMkLst>
            <pc:docMk/>
            <pc:sldMk cId="1472666817" sldId="2134805844"/>
            <ac:spMk id="12" creationId="{8CAFAE72-A78C-E921-FD6D-97C979A844E9}"/>
          </ac:spMkLst>
        </pc:spChg>
        <pc:spChg chg="del">
          <ac:chgData name="Michaela Podrazilová - Asociace AKU-BAT" userId="63708edd-4e6c-4228-9334-18e3aa30fe28" providerId="ADAL" clId="{437E1884-2DEA-4C4D-B139-5A3642619001}" dt="2026-05-19T10:13:59.597" v="4" actId="478"/>
          <ac:spMkLst>
            <pc:docMk/>
            <pc:sldMk cId="1472666817" sldId="2134805844"/>
            <ac:spMk id="15" creationId="{41844C9B-4850-5FB0-1EE1-1E4822D637DB}"/>
          </ac:spMkLst>
        </pc:spChg>
        <pc:spChg chg="del">
          <ac:chgData name="Michaela Podrazilová - Asociace AKU-BAT" userId="63708edd-4e6c-4228-9334-18e3aa30fe28" providerId="ADAL" clId="{437E1884-2DEA-4C4D-B139-5A3642619001}" dt="2026-05-19T10:13:59.597" v="4" actId="478"/>
          <ac:spMkLst>
            <pc:docMk/>
            <pc:sldMk cId="1472666817" sldId="2134805844"/>
            <ac:spMk id="16" creationId="{60484282-F665-F772-5DDF-631529C4035A}"/>
          </ac:spMkLst>
        </pc:spChg>
        <pc:spChg chg="del">
          <ac:chgData name="Michaela Podrazilová - Asociace AKU-BAT" userId="63708edd-4e6c-4228-9334-18e3aa30fe28" providerId="ADAL" clId="{437E1884-2DEA-4C4D-B139-5A3642619001}" dt="2026-05-19T10:13:59.597" v="4" actId="478"/>
          <ac:spMkLst>
            <pc:docMk/>
            <pc:sldMk cId="1472666817" sldId="2134805844"/>
            <ac:spMk id="19" creationId="{288488D6-B3E0-68A6-DAC8-D9159B7D510C}"/>
          </ac:spMkLst>
        </pc:spChg>
        <pc:spChg chg="del">
          <ac:chgData name="Michaela Podrazilová - Asociace AKU-BAT" userId="63708edd-4e6c-4228-9334-18e3aa30fe28" providerId="ADAL" clId="{437E1884-2DEA-4C4D-B139-5A3642619001}" dt="2026-05-19T10:13:59.597" v="4" actId="478"/>
          <ac:spMkLst>
            <pc:docMk/>
            <pc:sldMk cId="1472666817" sldId="2134805844"/>
            <ac:spMk id="20" creationId="{EB2E583C-0CC2-930D-DF8B-915180F21807}"/>
          </ac:spMkLst>
        </pc:spChg>
        <pc:spChg chg="del">
          <ac:chgData name="Michaela Podrazilová - Asociace AKU-BAT" userId="63708edd-4e6c-4228-9334-18e3aa30fe28" providerId="ADAL" clId="{437E1884-2DEA-4C4D-B139-5A3642619001}" dt="2026-05-19T10:13:59.597" v="4" actId="478"/>
          <ac:spMkLst>
            <pc:docMk/>
            <pc:sldMk cId="1472666817" sldId="2134805844"/>
            <ac:spMk id="21" creationId="{B1952972-3232-04D0-BDBA-2F1BDB77FD3A}"/>
          </ac:spMkLst>
        </pc:spChg>
        <pc:spChg chg="del">
          <ac:chgData name="Michaela Podrazilová - Asociace AKU-BAT" userId="63708edd-4e6c-4228-9334-18e3aa30fe28" providerId="ADAL" clId="{437E1884-2DEA-4C4D-B139-5A3642619001}" dt="2026-05-19T10:13:59.597" v="4" actId="478"/>
          <ac:spMkLst>
            <pc:docMk/>
            <pc:sldMk cId="1472666817" sldId="2134805844"/>
            <ac:spMk id="23" creationId="{C80906A0-92BB-3DED-DEE4-37FA061A00C4}"/>
          </ac:spMkLst>
        </pc:spChg>
        <pc:spChg chg="del">
          <ac:chgData name="Michaela Podrazilová - Asociace AKU-BAT" userId="63708edd-4e6c-4228-9334-18e3aa30fe28" providerId="ADAL" clId="{437E1884-2DEA-4C4D-B139-5A3642619001}" dt="2026-05-19T10:13:58.251" v="3" actId="478"/>
          <ac:spMkLst>
            <pc:docMk/>
            <pc:sldMk cId="1472666817" sldId="2134805844"/>
            <ac:spMk id="27" creationId="{0E813DC1-F6F1-3674-8514-12E06F744227}"/>
          </ac:spMkLst>
        </pc:spChg>
        <pc:spChg chg="mod">
          <ac:chgData name="Michaela Podrazilová - Asociace AKU-BAT" userId="63708edd-4e6c-4228-9334-18e3aa30fe28" providerId="ADAL" clId="{437E1884-2DEA-4C4D-B139-5A3642619001}" dt="2026-05-19T10:23:32.055" v="223" actId="948"/>
          <ac:spMkLst>
            <pc:docMk/>
            <pc:sldMk cId="1472666817" sldId="2134805844"/>
            <ac:spMk id="70" creationId="{164C1CA3-28BC-EEAF-2B27-C659BD54D9A6}"/>
          </ac:spMkLst>
        </pc:spChg>
        <pc:picChg chg="add del mod">
          <ac:chgData name="Michaela Podrazilová - Asociace AKU-BAT" userId="63708edd-4e6c-4228-9334-18e3aa30fe28" providerId="ADAL" clId="{437E1884-2DEA-4C4D-B139-5A3642619001}" dt="2026-05-19T10:20:33.781" v="207" actId="478"/>
          <ac:picMkLst>
            <pc:docMk/>
            <pc:sldMk cId="1472666817" sldId="2134805844"/>
            <ac:picMk id="5" creationId="{DAFB854C-A58B-87F4-5C65-F87B38F07AEC}"/>
          </ac:picMkLst>
        </pc:picChg>
        <pc:cxnChg chg="del">
          <ac:chgData name="Michaela Podrazilová - Asociace AKU-BAT" userId="63708edd-4e6c-4228-9334-18e3aa30fe28" providerId="ADAL" clId="{437E1884-2DEA-4C4D-B139-5A3642619001}" dt="2026-05-19T10:13:59.597" v="4" actId="478"/>
          <ac:cxnSpMkLst>
            <pc:docMk/>
            <pc:sldMk cId="1472666817" sldId="2134805844"/>
            <ac:cxnSpMk id="13" creationId="{EBD1F4C6-B925-A597-42F8-34621A4FD956}"/>
          </ac:cxnSpMkLst>
        </pc:cxnChg>
        <pc:cxnChg chg="del">
          <ac:chgData name="Michaela Podrazilová - Asociace AKU-BAT" userId="63708edd-4e6c-4228-9334-18e3aa30fe28" providerId="ADAL" clId="{437E1884-2DEA-4C4D-B139-5A3642619001}" dt="2026-05-19T10:13:59.597" v="4" actId="478"/>
          <ac:cxnSpMkLst>
            <pc:docMk/>
            <pc:sldMk cId="1472666817" sldId="2134805844"/>
            <ac:cxnSpMk id="17" creationId="{C9547D65-5153-33CD-64D6-6D15B04EA477}"/>
          </ac:cxnSpMkLst>
        </pc:cxnChg>
        <pc:cxnChg chg="del">
          <ac:chgData name="Michaela Podrazilová - Asociace AKU-BAT" userId="63708edd-4e6c-4228-9334-18e3aa30fe28" providerId="ADAL" clId="{437E1884-2DEA-4C4D-B139-5A3642619001}" dt="2026-05-19T10:13:59.597" v="4" actId="478"/>
          <ac:cxnSpMkLst>
            <pc:docMk/>
            <pc:sldMk cId="1472666817" sldId="2134805844"/>
            <ac:cxnSpMk id="18" creationId="{5B739AA6-22B0-67D4-5774-B34970FE4EBA}"/>
          </ac:cxnSpMkLst>
        </pc:cxnChg>
        <pc:cxnChg chg="del">
          <ac:chgData name="Michaela Podrazilová - Asociace AKU-BAT" userId="63708edd-4e6c-4228-9334-18e3aa30fe28" providerId="ADAL" clId="{437E1884-2DEA-4C4D-B139-5A3642619001}" dt="2026-05-19T10:13:59.597" v="4" actId="478"/>
          <ac:cxnSpMkLst>
            <pc:docMk/>
            <pc:sldMk cId="1472666817" sldId="2134805844"/>
            <ac:cxnSpMk id="26" creationId="{3329EF8E-E83B-9AE1-6D94-CD408BF1B3E1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8897C-148C-46CD-AA4C-CAF379050ED7}" type="datetimeFigureOut">
              <a:rPr lang="cs-CZ" smtClean="0"/>
              <a:t>19.05.2026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C1841-A08B-4F67-AA1E-38930ABB23F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6941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s-CZ" dirty="0"/>
              <a:t>OK</a:t>
            </a:r>
            <a:endParaRPr dirty="0"/>
          </a:p>
        </p:txBody>
      </p:sp>
      <p:sp>
        <p:nvSpPr>
          <p:cNvPr id="56" name="Google Shape;56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76A8144C-7E05-FE6C-F56A-660F366D4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>
            <a:extLst>
              <a:ext uri="{FF2B5EF4-FFF2-40B4-BE49-F238E27FC236}">
                <a16:creationId xmlns:a16="http://schemas.microsoft.com/office/drawing/2014/main" id="{6A5F0B7E-8F6C-70B0-EC14-3639B329F7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 dirty="0"/>
          </a:p>
        </p:txBody>
      </p:sp>
      <p:sp>
        <p:nvSpPr>
          <p:cNvPr id="66" name="Google Shape;66;p2:notes">
            <a:extLst>
              <a:ext uri="{FF2B5EF4-FFF2-40B4-BE49-F238E27FC236}">
                <a16:creationId xmlns:a16="http://schemas.microsoft.com/office/drawing/2014/main" id="{3C66366B-B6EB-D810-0807-C23FFED17F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2:notes">
            <a:extLst>
              <a:ext uri="{FF2B5EF4-FFF2-40B4-BE49-F238E27FC236}">
                <a16:creationId xmlns:a16="http://schemas.microsoft.com/office/drawing/2014/main" id="{564F2801-2B2A-C90B-8C20-751A21B03DE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10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36310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10BA4706-F1FE-9E9C-B125-9F69005C9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>
            <a:extLst>
              <a:ext uri="{FF2B5EF4-FFF2-40B4-BE49-F238E27FC236}">
                <a16:creationId xmlns:a16="http://schemas.microsoft.com/office/drawing/2014/main" id="{934DA5EF-45A8-5253-EB81-1B5F8F0856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 dirty="0"/>
          </a:p>
        </p:txBody>
      </p:sp>
      <p:sp>
        <p:nvSpPr>
          <p:cNvPr id="66" name="Google Shape;66;p2:notes">
            <a:extLst>
              <a:ext uri="{FF2B5EF4-FFF2-40B4-BE49-F238E27FC236}">
                <a16:creationId xmlns:a16="http://schemas.microsoft.com/office/drawing/2014/main" id="{8F7B0032-4615-1E14-7B7A-B409F3E364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2:notes">
            <a:extLst>
              <a:ext uri="{FF2B5EF4-FFF2-40B4-BE49-F238E27FC236}">
                <a16:creationId xmlns:a16="http://schemas.microsoft.com/office/drawing/2014/main" id="{250587B4-8897-211B-1FDD-4F19798B9A2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11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41269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39EF000E-2DB0-A538-545A-B83E46DDA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>
            <a:extLst>
              <a:ext uri="{FF2B5EF4-FFF2-40B4-BE49-F238E27FC236}">
                <a16:creationId xmlns:a16="http://schemas.microsoft.com/office/drawing/2014/main" id="{0F6BD2DA-091A-14C8-74E0-4710B68366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 dirty="0"/>
          </a:p>
        </p:txBody>
      </p:sp>
      <p:sp>
        <p:nvSpPr>
          <p:cNvPr id="66" name="Google Shape;66;p2:notes">
            <a:extLst>
              <a:ext uri="{FF2B5EF4-FFF2-40B4-BE49-F238E27FC236}">
                <a16:creationId xmlns:a16="http://schemas.microsoft.com/office/drawing/2014/main" id="{5963EB8A-BFA5-9BA8-F095-0150D9CABC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2:notes">
            <a:extLst>
              <a:ext uri="{FF2B5EF4-FFF2-40B4-BE49-F238E27FC236}">
                <a16:creationId xmlns:a16="http://schemas.microsoft.com/office/drawing/2014/main" id="{1DD1EE87-B78D-CC5F-8608-9B449B94664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12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14129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B0C2BEBF-5CF2-05AE-24C2-E7520F689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>
            <a:extLst>
              <a:ext uri="{FF2B5EF4-FFF2-40B4-BE49-F238E27FC236}">
                <a16:creationId xmlns:a16="http://schemas.microsoft.com/office/drawing/2014/main" id="{CA756D32-9AD5-209C-1BCA-E9494D9F59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 dirty="0"/>
          </a:p>
        </p:txBody>
      </p:sp>
      <p:sp>
        <p:nvSpPr>
          <p:cNvPr id="66" name="Google Shape;66;p2:notes">
            <a:extLst>
              <a:ext uri="{FF2B5EF4-FFF2-40B4-BE49-F238E27FC236}">
                <a16:creationId xmlns:a16="http://schemas.microsoft.com/office/drawing/2014/main" id="{21545FB0-F6B2-AB99-A2CF-BA93C503F9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2:notes">
            <a:extLst>
              <a:ext uri="{FF2B5EF4-FFF2-40B4-BE49-F238E27FC236}">
                <a16:creationId xmlns:a16="http://schemas.microsoft.com/office/drawing/2014/main" id="{E39AB437-B962-0967-CEEF-ADBA5C18AF2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13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4861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64C08DC5-F934-C142-1C56-A4B6ECDCF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>
            <a:extLst>
              <a:ext uri="{FF2B5EF4-FFF2-40B4-BE49-F238E27FC236}">
                <a16:creationId xmlns:a16="http://schemas.microsoft.com/office/drawing/2014/main" id="{2D0B05EE-E361-9C06-0993-5ADFE88EF4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 dirty="0"/>
          </a:p>
        </p:txBody>
      </p:sp>
      <p:sp>
        <p:nvSpPr>
          <p:cNvPr id="66" name="Google Shape;66;p2:notes">
            <a:extLst>
              <a:ext uri="{FF2B5EF4-FFF2-40B4-BE49-F238E27FC236}">
                <a16:creationId xmlns:a16="http://schemas.microsoft.com/office/drawing/2014/main" id="{85B1985E-5B47-292A-E7C4-A6525FCA22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2:notes">
            <a:extLst>
              <a:ext uri="{FF2B5EF4-FFF2-40B4-BE49-F238E27FC236}">
                <a16:creationId xmlns:a16="http://schemas.microsoft.com/office/drawing/2014/main" id="{70734B64-D1AB-40C6-F8C7-9834C26DD7F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14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16433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C1841-A08B-4F67-AA1E-38930ABB23F0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3472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>
          <a:extLst>
            <a:ext uri="{FF2B5EF4-FFF2-40B4-BE49-F238E27FC236}">
              <a16:creationId xmlns:a16="http://schemas.microsoft.com/office/drawing/2014/main" id="{A9C19431-5D3B-A304-1A6F-7838EC042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0:notes">
            <a:extLst>
              <a:ext uri="{FF2B5EF4-FFF2-40B4-BE49-F238E27FC236}">
                <a16:creationId xmlns:a16="http://schemas.microsoft.com/office/drawing/2014/main" id="{9D3F470A-C68F-D501-FC57-9B2514D1F0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30:notes">
            <a:extLst>
              <a:ext uri="{FF2B5EF4-FFF2-40B4-BE49-F238E27FC236}">
                <a16:creationId xmlns:a16="http://schemas.microsoft.com/office/drawing/2014/main" id="{F87B38AF-5019-B242-78C4-C144EEB2F1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4" name="Google Shape;394;p30:notes">
            <a:extLst>
              <a:ext uri="{FF2B5EF4-FFF2-40B4-BE49-F238E27FC236}">
                <a16:creationId xmlns:a16="http://schemas.microsoft.com/office/drawing/2014/main" id="{12C3F105-AB36-59F2-6612-0AF273D20A0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9419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OK</a:t>
            </a:r>
            <a:endParaRPr dirty="0"/>
          </a:p>
        </p:txBody>
      </p:sp>
      <p:sp>
        <p:nvSpPr>
          <p:cNvPr id="373" name="Google Shape;37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E37DA-6EE1-5894-7F13-78A495B9A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3723A89-CC84-2B6F-85E8-33A3D28CD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70FAAC0-C952-2730-C6F5-3E706D4FE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Vložit aktuální data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597F0F2-5F26-12F4-FAE5-9074D2D25C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C1841-A08B-4F67-AA1E-38930ABB23F0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80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F009A5F5-54B0-BFA5-C86D-D1F73C8C2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>
            <a:extLst>
              <a:ext uri="{FF2B5EF4-FFF2-40B4-BE49-F238E27FC236}">
                <a16:creationId xmlns:a16="http://schemas.microsoft.com/office/drawing/2014/main" id="{73139D26-25E4-FE95-A90D-9573ABB0C1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2:notes">
            <a:extLst>
              <a:ext uri="{FF2B5EF4-FFF2-40B4-BE49-F238E27FC236}">
                <a16:creationId xmlns:a16="http://schemas.microsoft.com/office/drawing/2014/main" id="{6E388429-5653-4A58-A3F9-5A3F085991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Vložit data</a:t>
            </a:r>
            <a:br>
              <a:rPr lang="cs-CZ" dirty="0"/>
            </a:br>
            <a:endParaRPr dirty="0"/>
          </a:p>
        </p:txBody>
      </p:sp>
      <p:sp>
        <p:nvSpPr>
          <p:cNvPr id="67" name="Google Shape;67;p2:notes">
            <a:extLst>
              <a:ext uri="{FF2B5EF4-FFF2-40B4-BE49-F238E27FC236}">
                <a16:creationId xmlns:a16="http://schemas.microsoft.com/office/drawing/2014/main" id="{C6A97F7F-AAAD-B1C8-EE43-352EBB57856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7001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>
          <a:extLst>
            <a:ext uri="{FF2B5EF4-FFF2-40B4-BE49-F238E27FC236}">
              <a16:creationId xmlns:a16="http://schemas.microsoft.com/office/drawing/2014/main" id="{3B204063-2B6C-F8B3-28C0-81F9D16B2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2:notes">
            <a:extLst>
              <a:ext uri="{FF2B5EF4-FFF2-40B4-BE49-F238E27FC236}">
                <a16:creationId xmlns:a16="http://schemas.microsoft.com/office/drawing/2014/main" id="{42B69663-336B-0F01-AC54-99EBC5A060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 dirty="0"/>
          </a:p>
        </p:txBody>
      </p:sp>
      <p:sp>
        <p:nvSpPr>
          <p:cNvPr id="294" name="Google Shape;294;p22:notes">
            <a:extLst>
              <a:ext uri="{FF2B5EF4-FFF2-40B4-BE49-F238E27FC236}">
                <a16:creationId xmlns:a16="http://schemas.microsoft.com/office/drawing/2014/main" id="{402A4046-48B8-46BD-6D2B-3BB1898349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  <p:sp>
        <p:nvSpPr>
          <p:cNvPr id="295" name="Google Shape;295;p22:notes">
            <a:extLst>
              <a:ext uri="{FF2B5EF4-FFF2-40B4-BE49-F238E27FC236}">
                <a16:creationId xmlns:a16="http://schemas.microsoft.com/office/drawing/2014/main" id="{A1F0EB73-70AC-C4F2-5D25-A62C9E9CA7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01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6F5ACD27-E93C-E82C-6CBE-AADB147D6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>
            <a:extLst>
              <a:ext uri="{FF2B5EF4-FFF2-40B4-BE49-F238E27FC236}">
                <a16:creationId xmlns:a16="http://schemas.microsoft.com/office/drawing/2014/main" id="{F2A505E4-AFCD-642C-1500-A8EE2F4993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 dirty="0"/>
          </a:p>
        </p:txBody>
      </p:sp>
      <p:sp>
        <p:nvSpPr>
          <p:cNvPr id="66" name="Google Shape;66;p2:notes">
            <a:extLst>
              <a:ext uri="{FF2B5EF4-FFF2-40B4-BE49-F238E27FC236}">
                <a16:creationId xmlns:a16="http://schemas.microsoft.com/office/drawing/2014/main" id="{00B24AA0-E564-1C0B-3E96-7EDCAC40FA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2:notes">
            <a:extLst>
              <a:ext uri="{FF2B5EF4-FFF2-40B4-BE49-F238E27FC236}">
                <a16:creationId xmlns:a16="http://schemas.microsoft.com/office/drawing/2014/main" id="{BAE5C6AE-5044-B4E5-E71C-657C47979F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5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38385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924FE490-CD9A-0D79-6E86-25B639FD5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>
            <a:extLst>
              <a:ext uri="{FF2B5EF4-FFF2-40B4-BE49-F238E27FC236}">
                <a16:creationId xmlns:a16="http://schemas.microsoft.com/office/drawing/2014/main" id="{EFF00DF5-1EBD-E175-4304-98FA09AEE6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 dirty="0"/>
          </a:p>
        </p:txBody>
      </p:sp>
      <p:sp>
        <p:nvSpPr>
          <p:cNvPr id="66" name="Google Shape;66;p2:notes">
            <a:extLst>
              <a:ext uri="{FF2B5EF4-FFF2-40B4-BE49-F238E27FC236}">
                <a16:creationId xmlns:a16="http://schemas.microsoft.com/office/drawing/2014/main" id="{8AB03550-D66B-77DC-A6B3-5CAD0740D2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cs-CZ" dirty="0"/>
            </a:br>
            <a:endParaRPr dirty="0"/>
          </a:p>
        </p:txBody>
      </p:sp>
      <p:sp>
        <p:nvSpPr>
          <p:cNvPr id="67" name="Google Shape;67;p2:notes">
            <a:extLst>
              <a:ext uri="{FF2B5EF4-FFF2-40B4-BE49-F238E27FC236}">
                <a16:creationId xmlns:a16="http://schemas.microsoft.com/office/drawing/2014/main" id="{ADCE66FA-225F-C330-B293-8E9288A605C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6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67243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D9498005-6834-73F8-5A02-7E2B5CB7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>
            <a:extLst>
              <a:ext uri="{FF2B5EF4-FFF2-40B4-BE49-F238E27FC236}">
                <a16:creationId xmlns:a16="http://schemas.microsoft.com/office/drawing/2014/main" id="{CD42AAB4-8D29-CB88-4F78-30DDCB9BCC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 dirty="0"/>
          </a:p>
        </p:txBody>
      </p:sp>
      <p:sp>
        <p:nvSpPr>
          <p:cNvPr id="66" name="Google Shape;66;p2:notes">
            <a:extLst>
              <a:ext uri="{FF2B5EF4-FFF2-40B4-BE49-F238E27FC236}">
                <a16:creationId xmlns:a16="http://schemas.microsoft.com/office/drawing/2014/main" id="{3FE4215D-1546-AC5D-A6A0-C362812AAD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cs-CZ" dirty="0"/>
            </a:br>
            <a:endParaRPr dirty="0"/>
          </a:p>
        </p:txBody>
      </p:sp>
      <p:sp>
        <p:nvSpPr>
          <p:cNvPr id="67" name="Google Shape;67;p2:notes">
            <a:extLst>
              <a:ext uri="{FF2B5EF4-FFF2-40B4-BE49-F238E27FC236}">
                <a16:creationId xmlns:a16="http://schemas.microsoft.com/office/drawing/2014/main" id="{637A9D3E-00E9-A0D3-5E35-2AD05A49CC1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7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71278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9C161B2C-13F4-F0C5-B1D9-1031F32F6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>
            <a:extLst>
              <a:ext uri="{FF2B5EF4-FFF2-40B4-BE49-F238E27FC236}">
                <a16:creationId xmlns:a16="http://schemas.microsoft.com/office/drawing/2014/main" id="{0EDCB192-200B-9C42-CC65-2F3F4D3F71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 dirty="0"/>
          </a:p>
        </p:txBody>
      </p:sp>
      <p:sp>
        <p:nvSpPr>
          <p:cNvPr id="66" name="Google Shape;66;p2:notes">
            <a:extLst>
              <a:ext uri="{FF2B5EF4-FFF2-40B4-BE49-F238E27FC236}">
                <a16:creationId xmlns:a16="http://schemas.microsoft.com/office/drawing/2014/main" id="{AD4C8BFA-92EA-E7B4-63ED-72B8AE6B50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cs-CZ" dirty="0"/>
            </a:br>
            <a:endParaRPr dirty="0"/>
          </a:p>
        </p:txBody>
      </p:sp>
      <p:sp>
        <p:nvSpPr>
          <p:cNvPr id="67" name="Google Shape;67;p2:notes">
            <a:extLst>
              <a:ext uri="{FF2B5EF4-FFF2-40B4-BE49-F238E27FC236}">
                <a16:creationId xmlns:a16="http://schemas.microsoft.com/office/drawing/2014/main" id="{3A956996-991D-77AF-EEB8-64F2AA32735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8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7498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40586A2D-AB86-5185-5530-E50E6E428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>
            <a:extLst>
              <a:ext uri="{FF2B5EF4-FFF2-40B4-BE49-F238E27FC236}">
                <a16:creationId xmlns:a16="http://schemas.microsoft.com/office/drawing/2014/main" id="{E1DD5105-9007-0929-C47A-0A0B2345A9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 dirty="0"/>
          </a:p>
        </p:txBody>
      </p:sp>
      <p:sp>
        <p:nvSpPr>
          <p:cNvPr id="66" name="Google Shape;66;p2:notes">
            <a:extLst>
              <a:ext uri="{FF2B5EF4-FFF2-40B4-BE49-F238E27FC236}">
                <a16:creationId xmlns:a16="http://schemas.microsoft.com/office/drawing/2014/main" id="{5B7EC63C-0E96-D75F-3FD4-967C87D2B0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2:notes">
            <a:extLst>
              <a:ext uri="{FF2B5EF4-FFF2-40B4-BE49-F238E27FC236}">
                <a16:creationId xmlns:a16="http://schemas.microsoft.com/office/drawing/2014/main" id="{AD89B2FF-2747-26C6-DEE5-AA3BFAC90C5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9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11035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lide">
  <p:cSld name="Úvodní slide">
    <p:bg>
      <p:bgPr>
        <a:solidFill>
          <a:schemeClr val="lt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4"/>
          <p:cNvPicPr preferRelativeResize="0"/>
          <p:nvPr/>
        </p:nvPicPr>
        <p:blipFill rotWithShape="1">
          <a:blip r:embed="rId2">
            <a:alphaModFix/>
          </a:blip>
          <a:srcRect l="18781" r="1885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4"/>
          <p:cNvSpPr/>
          <p:nvPr/>
        </p:nvSpPr>
        <p:spPr>
          <a:xfrm>
            <a:off x="0" y="0"/>
            <a:ext cx="5850082" cy="6858000"/>
          </a:xfrm>
          <a:prstGeom prst="rect">
            <a:avLst/>
          </a:prstGeom>
          <a:solidFill>
            <a:srgbClr val="73BE48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541020" y="4499611"/>
            <a:ext cx="4914207" cy="97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ctrTitle"/>
          </p:nvPr>
        </p:nvSpPr>
        <p:spPr>
          <a:xfrm>
            <a:off x="541020" y="625476"/>
            <a:ext cx="4914207" cy="309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34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ilustrace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2AB3EC4C-E127-4D95-B594-552771669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Nadpis 1</a:t>
            </a:r>
          </a:p>
        </p:txBody>
      </p:sp>
      <p:sp>
        <p:nvSpPr>
          <p:cNvPr id="11" name="Zástupný symbol pro text 5">
            <a:extLst>
              <a:ext uri="{FF2B5EF4-FFF2-40B4-BE49-F238E27FC236}">
                <a16:creationId xmlns:a16="http://schemas.microsoft.com/office/drawing/2014/main" id="{DF02DBE7-47B6-4C9F-B1B2-53CDF1131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807" y="2340000"/>
            <a:ext cx="7284191" cy="415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>
                <a:solidFill>
                  <a:srgbClr val="233060"/>
                </a:solidFill>
                <a:latin typeface="+mn-lt"/>
              </a:rPr>
              <a:t>Upravte styly předlohy textu.</a:t>
            </a:r>
          </a:p>
          <a:p>
            <a:pPr lvl="1"/>
            <a:r>
              <a:rPr lang="cs-CZ">
                <a:solidFill>
                  <a:srgbClr val="233060"/>
                </a:solidFill>
                <a:latin typeface="+mn-lt"/>
              </a:rPr>
              <a:t>Druhá úroveň</a:t>
            </a:r>
          </a:p>
          <a:p>
            <a:pPr lvl="2"/>
            <a:r>
              <a:rPr lang="cs-CZ">
                <a:solidFill>
                  <a:srgbClr val="233060"/>
                </a:solidFill>
                <a:latin typeface="+mn-lt"/>
              </a:rPr>
              <a:t>Třetí úroveň</a:t>
            </a:r>
          </a:p>
          <a:p>
            <a:pPr lvl="3"/>
            <a:r>
              <a:rPr lang="cs-CZ">
                <a:solidFill>
                  <a:srgbClr val="233060"/>
                </a:solidFill>
                <a:latin typeface="+mn-lt"/>
              </a:rPr>
              <a:t>Čtvrtá úroveň</a:t>
            </a:r>
          </a:p>
          <a:p>
            <a:pPr lvl="4"/>
            <a:r>
              <a:rPr lang="cs-CZ">
                <a:solidFill>
                  <a:srgbClr val="233060"/>
                </a:solidFill>
                <a:latin typeface="+mn-lt"/>
              </a:rPr>
              <a:t>Pátá úroveň</a:t>
            </a:r>
            <a:endParaRPr lang="cs-CZ" dirty="0">
              <a:solidFill>
                <a:srgbClr val="233060"/>
              </a:solidFill>
              <a:latin typeface="+mn-lt"/>
            </a:endParaRPr>
          </a:p>
        </p:txBody>
      </p:sp>
      <p:sp>
        <p:nvSpPr>
          <p:cNvPr id="12" name="Zástupný symbol pro obsah 14">
            <a:extLst>
              <a:ext uri="{FF2B5EF4-FFF2-40B4-BE49-F238E27FC236}">
                <a16:creationId xmlns:a16="http://schemas.microsoft.com/office/drawing/2014/main" id="{39C60164-BB4A-4B08-8320-BB4B8D2E650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1" y="2340000"/>
            <a:ext cx="3539776" cy="415800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lang="cs-CZ" sz="2000" kern="1200" baseline="0" dirty="0">
                <a:solidFill>
                  <a:srgbClr val="2331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Tx/>
              <a:buBlip>
                <a:blip r:embed="rId2"/>
              </a:buBlip>
              <a:tabLst/>
              <a:defRPr sz="2000"/>
            </a:lvl2pPr>
            <a:lvl3pPr marL="4536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75000"/>
              <a:buFontTx/>
              <a:buBlip>
                <a:blip r:embed="rId2"/>
              </a:buBlip>
              <a:defRPr/>
            </a:lvl3pPr>
            <a:lvl4pPr marL="6336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75000"/>
              <a:buFontTx/>
              <a:buBlip>
                <a:blip r:embed="rId2"/>
              </a:buBlip>
              <a:defRPr/>
            </a:lvl4pPr>
            <a:lvl5pPr marL="8136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75000"/>
              <a:buFontTx/>
              <a:buBlip>
                <a:blip r:embed="rId2"/>
              </a:buBlip>
              <a:defRPr/>
            </a:lvl5pPr>
            <a:lvl6pPr marL="993600" indent="-270000">
              <a:buSzPct val="75000"/>
              <a:buFontTx/>
              <a:buBlip>
                <a:blip r:embed="rId2"/>
              </a:buBlip>
              <a:defRPr/>
            </a:lvl6pPr>
            <a:lvl7pPr>
              <a:defRPr/>
            </a:lvl7pPr>
            <a:lvl8pPr>
              <a:defRPr/>
            </a:lvl8pPr>
            <a:lvl9pPr marL="1533600" indent="-270000">
              <a:buFontTx/>
              <a:buBlip>
                <a:blip r:embed="rId2"/>
              </a:buBlip>
              <a:defRPr/>
            </a:lvl9pPr>
          </a:lstStyle>
          <a:p>
            <a:r>
              <a:rPr lang="cs-CZ" dirty="0">
                <a:solidFill>
                  <a:srgbClr val="233060"/>
                </a:solidFill>
                <a:latin typeface="+mn-lt"/>
              </a:rPr>
              <a:t>Prostor pro ilustrační foto, obrázek, </a:t>
            </a:r>
            <a:r>
              <a:rPr lang="cs-CZ" dirty="0" err="1">
                <a:solidFill>
                  <a:srgbClr val="233060"/>
                </a:solidFill>
                <a:latin typeface="+mn-lt"/>
              </a:rPr>
              <a:t>minigraf</a:t>
            </a:r>
            <a:r>
              <a:rPr lang="cs-CZ" dirty="0">
                <a:solidFill>
                  <a:srgbClr val="233060"/>
                </a:solidFill>
                <a:latin typeface="+mn-lt"/>
              </a:rPr>
              <a:t>, nebo nějaký ilustrační znak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26DDEEE-52CD-4B5F-8223-390FC555941C}"/>
              </a:ext>
            </a:extLst>
          </p:cNvPr>
          <p:cNvSpPr txBox="1"/>
          <p:nvPr/>
        </p:nvSpPr>
        <p:spPr>
          <a:xfrm>
            <a:off x="10416480" y="360000"/>
            <a:ext cx="123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7990DEE-A5F0-484D-81FF-1A68BA7B45FC}" type="slidenum">
              <a:rPr lang="cs-CZ" sz="1200" b="1" smtClean="0">
                <a:solidFill>
                  <a:schemeClr val="tx2"/>
                </a:solidFill>
              </a:rPr>
              <a:pPr algn="r"/>
              <a:t>‹#›</a:t>
            </a:fld>
            <a:endParaRPr lang="cs-CZ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28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ilustrace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37B2C-B5B7-47D9-9D74-1FF96E7E1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Nadpis 1</a:t>
            </a:r>
          </a:p>
        </p:txBody>
      </p:sp>
      <p:sp>
        <p:nvSpPr>
          <p:cNvPr id="16" name="Zástupný symbol pro text 5">
            <a:extLst>
              <a:ext uri="{FF2B5EF4-FFF2-40B4-BE49-F238E27FC236}">
                <a16:creationId xmlns:a16="http://schemas.microsoft.com/office/drawing/2014/main" id="{2AAC8DA5-28E5-44AC-9967-7C1F298D5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0215" y="2340000"/>
            <a:ext cx="3611783" cy="415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>
                <a:solidFill>
                  <a:srgbClr val="233060"/>
                </a:solidFill>
                <a:latin typeface="+mn-lt"/>
              </a:rPr>
              <a:t>Upravte styly předlohy textu.</a:t>
            </a:r>
          </a:p>
          <a:p>
            <a:pPr lvl="1"/>
            <a:r>
              <a:rPr lang="cs-CZ">
                <a:solidFill>
                  <a:srgbClr val="233060"/>
                </a:solidFill>
                <a:latin typeface="+mn-lt"/>
              </a:rPr>
              <a:t>Druhá úroveň</a:t>
            </a:r>
          </a:p>
          <a:p>
            <a:pPr lvl="2"/>
            <a:r>
              <a:rPr lang="cs-CZ">
                <a:solidFill>
                  <a:srgbClr val="233060"/>
                </a:solidFill>
                <a:latin typeface="+mn-lt"/>
              </a:rPr>
              <a:t>Třetí úroveň</a:t>
            </a:r>
          </a:p>
          <a:p>
            <a:pPr lvl="3"/>
            <a:r>
              <a:rPr lang="cs-CZ">
                <a:solidFill>
                  <a:srgbClr val="233060"/>
                </a:solidFill>
                <a:latin typeface="+mn-lt"/>
              </a:rPr>
              <a:t>Čtvrtá úroveň</a:t>
            </a:r>
          </a:p>
          <a:p>
            <a:pPr lvl="4"/>
            <a:r>
              <a:rPr lang="cs-CZ">
                <a:solidFill>
                  <a:srgbClr val="233060"/>
                </a:solidFill>
                <a:latin typeface="+mn-lt"/>
              </a:rPr>
              <a:t>Pátá úroveň</a:t>
            </a:r>
            <a:endParaRPr lang="cs-CZ" dirty="0">
              <a:solidFill>
                <a:srgbClr val="233060"/>
              </a:solidFill>
              <a:latin typeface="+mn-lt"/>
            </a:endParaRPr>
          </a:p>
        </p:txBody>
      </p:sp>
      <p:sp>
        <p:nvSpPr>
          <p:cNvPr id="17" name="Zástupný symbol pro obsah 14">
            <a:extLst>
              <a:ext uri="{FF2B5EF4-FFF2-40B4-BE49-F238E27FC236}">
                <a16:creationId xmlns:a16="http://schemas.microsoft.com/office/drawing/2014/main" id="{E076C8D6-5CB9-43AE-84B2-5556FE20534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5694" y="2340000"/>
            <a:ext cx="7212183" cy="415800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lang="cs-CZ" sz="2000" kern="1200" baseline="0" dirty="0">
                <a:solidFill>
                  <a:srgbClr val="2331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Tx/>
              <a:buBlip>
                <a:blip r:embed="rId2"/>
              </a:buBlip>
              <a:tabLst/>
              <a:defRPr sz="2000"/>
            </a:lvl2pPr>
            <a:lvl3pPr marL="4536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75000"/>
              <a:buFontTx/>
              <a:buBlip>
                <a:blip r:embed="rId2"/>
              </a:buBlip>
              <a:defRPr/>
            </a:lvl3pPr>
            <a:lvl4pPr marL="6336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75000"/>
              <a:buFontTx/>
              <a:buBlip>
                <a:blip r:embed="rId2"/>
              </a:buBlip>
              <a:defRPr/>
            </a:lvl4pPr>
            <a:lvl5pPr marL="8136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75000"/>
              <a:buFontTx/>
              <a:buBlip>
                <a:blip r:embed="rId2"/>
              </a:buBlip>
              <a:defRPr/>
            </a:lvl5pPr>
            <a:lvl6pPr marL="993600" indent="-270000">
              <a:buSzPct val="75000"/>
              <a:buFontTx/>
              <a:buBlip>
                <a:blip r:embed="rId2"/>
              </a:buBlip>
              <a:defRPr/>
            </a:lvl6pPr>
            <a:lvl7pPr>
              <a:defRPr/>
            </a:lvl7pPr>
            <a:lvl8pPr>
              <a:defRPr/>
            </a:lvl8pPr>
            <a:lvl9pPr marL="1533600" indent="-270000">
              <a:buFontTx/>
              <a:buBlip>
                <a:blip r:embed="rId2"/>
              </a:buBlip>
              <a:defRPr/>
            </a:lvl9pPr>
          </a:lstStyle>
          <a:p>
            <a:r>
              <a:rPr lang="cs-CZ" dirty="0">
                <a:solidFill>
                  <a:srgbClr val="233060"/>
                </a:solidFill>
                <a:latin typeface="+mn-lt"/>
              </a:rPr>
              <a:t>Prostor pro ilustrační foto, obrázek, </a:t>
            </a:r>
            <a:r>
              <a:rPr lang="cs-CZ" dirty="0" err="1">
                <a:solidFill>
                  <a:srgbClr val="233060"/>
                </a:solidFill>
                <a:latin typeface="+mn-lt"/>
              </a:rPr>
              <a:t>minigraf</a:t>
            </a:r>
            <a:r>
              <a:rPr lang="cs-CZ" dirty="0">
                <a:solidFill>
                  <a:srgbClr val="233060"/>
                </a:solidFill>
                <a:latin typeface="+mn-lt"/>
              </a:rPr>
              <a:t>, nebo nějaký ilustrační znak.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C057D6D-43E7-4EC7-9D60-92115621BCDB}"/>
              </a:ext>
            </a:extLst>
          </p:cNvPr>
          <p:cNvSpPr txBox="1"/>
          <p:nvPr/>
        </p:nvSpPr>
        <p:spPr>
          <a:xfrm>
            <a:off x="10416480" y="360000"/>
            <a:ext cx="123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7990DEE-A5F0-484D-81FF-1A68BA7B45FC}" type="slidenum">
              <a:rPr lang="cs-CZ" sz="1200" b="1" smtClean="0">
                <a:solidFill>
                  <a:schemeClr val="tx2"/>
                </a:solidFill>
              </a:rPr>
              <a:pPr algn="r"/>
              <a:t>‹#›</a:t>
            </a:fld>
            <a:endParaRPr lang="cs-CZ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05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ilustrace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37B2C-B5B7-47D9-9D74-1FF96E7E1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Nadpis 1</a:t>
            </a:r>
          </a:p>
        </p:txBody>
      </p:sp>
      <p:sp>
        <p:nvSpPr>
          <p:cNvPr id="10" name="Zástupný symbol pro text 5">
            <a:extLst>
              <a:ext uri="{FF2B5EF4-FFF2-40B4-BE49-F238E27FC236}">
                <a16:creationId xmlns:a16="http://schemas.microsoft.com/office/drawing/2014/main" id="{442AABE0-F629-4D22-8630-3B4DDFDB3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799" y="2340000"/>
            <a:ext cx="7213385" cy="415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>
                <a:solidFill>
                  <a:srgbClr val="233060"/>
                </a:solidFill>
                <a:latin typeface="+mn-lt"/>
              </a:rPr>
              <a:t>Upravte styly předlohy textu.</a:t>
            </a:r>
          </a:p>
          <a:p>
            <a:pPr lvl="1"/>
            <a:r>
              <a:rPr lang="cs-CZ">
                <a:solidFill>
                  <a:srgbClr val="233060"/>
                </a:solidFill>
                <a:latin typeface="+mn-lt"/>
              </a:rPr>
              <a:t>Druhá úroveň</a:t>
            </a:r>
          </a:p>
          <a:p>
            <a:pPr lvl="2"/>
            <a:r>
              <a:rPr lang="cs-CZ">
                <a:solidFill>
                  <a:srgbClr val="233060"/>
                </a:solidFill>
                <a:latin typeface="+mn-lt"/>
              </a:rPr>
              <a:t>Třetí úroveň</a:t>
            </a:r>
          </a:p>
          <a:p>
            <a:pPr lvl="3"/>
            <a:r>
              <a:rPr lang="cs-CZ">
                <a:solidFill>
                  <a:srgbClr val="233060"/>
                </a:solidFill>
                <a:latin typeface="+mn-lt"/>
              </a:rPr>
              <a:t>Čtvrtá úroveň</a:t>
            </a:r>
          </a:p>
          <a:p>
            <a:pPr lvl="4"/>
            <a:r>
              <a:rPr lang="cs-CZ">
                <a:solidFill>
                  <a:srgbClr val="233060"/>
                </a:solidFill>
                <a:latin typeface="+mn-lt"/>
              </a:rPr>
              <a:t>Pátá úroveň</a:t>
            </a:r>
            <a:endParaRPr lang="cs-CZ" dirty="0">
              <a:solidFill>
                <a:srgbClr val="233060"/>
              </a:solidFill>
              <a:latin typeface="+mn-lt"/>
            </a:endParaRPr>
          </a:p>
        </p:txBody>
      </p:sp>
      <p:sp>
        <p:nvSpPr>
          <p:cNvPr id="13" name="Zástupný symbol pro obsah 14">
            <a:extLst>
              <a:ext uri="{FF2B5EF4-FFF2-40B4-BE49-F238E27FC236}">
                <a16:creationId xmlns:a16="http://schemas.microsoft.com/office/drawing/2014/main" id="{F117E0C7-9D80-4C9A-9B46-D2DD8CDFF94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40216" y="2340000"/>
            <a:ext cx="3611783" cy="415800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lang="cs-CZ" sz="2000" kern="1200" baseline="0" dirty="0">
                <a:solidFill>
                  <a:srgbClr val="2331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Tx/>
              <a:buBlip>
                <a:blip r:embed="rId2"/>
              </a:buBlip>
              <a:tabLst/>
              <a:defRPr sz="2000"/>
            </a:lvl2pPr>
            <a:lvl3pPr marL="4536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75000"/>
              <a:buFontTx/>
              <a:buBlip>
                <a:blip r:embed="rId2"/>
              </a:buBlip>
              <a:defRPr/>
            </a:lvl3pPr>
            <a:lvl4pPr marL="6336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75000"/>
              <a:buFontTx/>
              <a:buBlip>
                <a:blip r:embed="rId2"/>
              </a:buBlip>
              <a:defRPr/>
            </a:lvl4pPr>
            <a:lvl5pPr marL="8136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75000"/>
              <a:buFontTx/>
              <a:buBlip>
                <a:blip r:embed="rId2"/>
              </a:buBlip>
              <a:defRPr/>
            </a:lvl5pPr>
            <a:lvl6pPr marL="993600" indent="-270000">
              <a:buSzPct val="75000"/>
              <a:buFontTx/>
              <a:buBlip>
                <a:blip r:embed="rId2"/>
              </a:buBlip>
              <a:defRPr/>
            </a:lvl6pPr>
            <a:lvl7pPr>
              <a:defRPr/>
            </a:lvl7pPr>
            <a:lvl8pPr>
              <a:defRPr/>
            </a:lvl8pPr>
            <a:lvl9pPr marL="1533600" indent="-270000">
              <a:buFontTx/>
              <a:buBlip>
                <a:blip r:embed="rId2"/>
              </a:buBlip>
              <a:defRPr/>
            </a:lvl9pPr>
          </a:lstStyle>
          <a:p>
            <a:r>
              <a:rPr lang="cs-CZ" dirty="0">
                <a:solidFill>
                  <a:srgbClr val="233060"/>
                </a:solidFill>
                <a:latin typeface="+mn-lt"/>
              </a:rPr>
              <a:t>Prostor pro ilustrační foto, obrázek, </a:t>
            </a:r>
            <a:r>
              <a:rPr lang="cs-CZ" dirty="0" err="1">
                <a:solidFill>
                  <a:srgbClr val="233060"/>
                </a:solidFill>
                <a:latin typeface="+mn-lt"/>
              </a:rPr>
              <a:t>minigraf</a:t>
            </a:r>
            <a:r>
              <a:rPr lang="cs-CZ" dirty="0">
                <a:solidFill>
                  <a:srgbClr val="233060"/>
                </a:solidFill>
                <a:latin typeface="+mn-lt"/>
              </a:rPr>
              <a:t>, nebo nějaký ilustrační znak.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C010966-D2B2-4CBC-BDE8-35BFE0082432}"/>
              </a:ext>
            </a:extLst>
          </p:cNvPr>
          <p:cNvSpPr txBox="1"/>
          <p:nvPr/>
        </p:nvSpPr>
        <p:spPr>
          <a:xfrm>
            <a:off x="10416480" y="360000"/>
            <a:ext cx="123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7990DEE-A5F0-484D-81FF-1A68BA7B45FC}" type="slidenum">
              <a:rPr lang="cs-CZ" sz="1200" b="1" smtClean="0">
                <a:solidFill>
                  <a:schemeClr val="tx2"/>
                </a:solidFill>
              </a:rPr>
              <a:pPr algn="r"/>
              <a:t>‹#›</a:t>
            </a:fld>
            <a:endParaRPr lang="cs-CZ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7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ilustrace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2AB3EC4C-E127-4D95-B594-552771669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Nadpis 1</a:t>
            </a:r>
          </a:p>
        </p:txBody>
      </p:sp>
      <p:sp>
        <p:nvSpPr>
          <p:cNvPr id="12" name="Zástupný symbol pro obsah 14">
            <a:extLst>
              <a:ext uri="{FF2B5EF4-FFF2-40B4-BE49-F238E27FC236}">
                <a16:creationId xmlns:a16="http://schemas.microsoft.com/office/drawing/2014/main" id="{D8D7BBEB-AAF0-4DA7-9A08-0084FC493A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39816" y="2340000"/>
            <a:ext cx="7212183" cy="415800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lang="cs-CZ" sz="2000" kern="1200" baseline="0" dirty="0">
                <a:solidFill>
                  <a:srgbClr val="2331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0000" marR="0" indent="-27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Tx/>
              <a:buBlip>
                <a:blip r:embed="rId2"/>
              </a:buBlip>
              <a:tabLst/>
              <a:defRPr sz="2000"/>
            </a:lvl2pPr>
            <a:lvl3pPr marL="4536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75000"/>
              <a:buFontTx/>
              <a:buBlip>
                <a:blip r:embed="rId2"/>
              </a:buBlip>
              <a:defRPr/>
            </a:lvl3pPr>
            <a:lvl4pPr marL="6336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75000"/>
              <a:buFontTx/>
              <a:buBlip>
                <a:blip r:embed="rId2"/>
              </a:buBlip>
              <a:defRPr/>
            </a:lvl4pPr>
            <a:lvl5pPr marL="8136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75000"/>
              <a:buFontTx/>
              <a:buBlip>
                <a:blip r:embed="rId2"/>
              </a:buBlip>
              <a:defRPr/>
            </a:lvl5pPr>
            <a:lvl6pPr marL="993600" indent="-270000">
              <a:buSzPct val="75000"/>
              <a:buFontTx/>
              <a:buBlip>
                <a:blip r:embed="rId2"/>
              </a:buBlip>
              <a:defRPr/>
            </a:lvl6pPr>
            <a:lvl7pPr>
              <a:defRPr/>
            </a:lvl7pPr>
            <a:lvl8pPr>
              <a:defRPr/>
            </a:lvl8pPr>
            <a:lvl9pPr marL="1533600" indent="-270000">
              <a:buFontTx/>
              <a:buBlip>
                <a:blip r:embed="rId2"/>
              </a:buBlip>
              <a:defRPr/>
            </a:lvl9pPr>
          </a:lstStyle>
          <a:p>
            <a:r>
              <a:rPr lang="cs-CZ" dirty="0">
                <a:solidFill>
                  <a:srgbClr val="233060"/>
                </a:solidFill>
                <a:latin typeface="+mn-lt"/>
              </a:rPr>
              <a:t>Prostor pro ilustrační foto, obrázek, </a:t>
            </a:r>
            <a:r>
              <a:rPr lang="cs-CZ" dirty="0" err="1">
                <a:solidFill>
                  <a:srgbClr val="233060"/>
                </a:solidFill>
                <a:latin typeface="+mn-lt"/>
              </a:rPr>
              <a:t>minigraf</a:t>
            </a:r>
            <a:r>
              <a:rPr lang="cs-CZ" dirty="0">
                <a:solidFill>
                  <a:srgbClr val="233060"/>
                </a:solidFill>
                <a:latin typeface="+mn-lt"/>
              </a:rPr>
              <a:t>, nebo nějaký ilustrační znak.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FF2E1A75-B30E-4184-B7CE-50089F994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799" y="2340000"/>
            <a:ext cx="3612985" cy="415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>
                <a:solidFill>
                  <a:srgbClr val="233060"/>
                </a:solidFill>
                <a:latin typeface="+mn-lt"/>
              </a:rPr>
              <a:t>Upravte styly předlohy textu.</a:t>
            </a:r>
          </a:p>
          <a:p>
            <a:pPr lvl="1"/>
            <a:r>
              <a:rPr lang="cs-CZ">
                <a:solidFill>
                  <a:srgbClr val="233060"/>
                </a:solidFill>
                <a:latin typeface="+mn-lt"/>
              </a:rPr>
              <a:t>Druhá úroveň</a:t>
            </a:r>
          </a:p>
          <a:p>
            <a:pPr lvl="2"/>
            <a:r>
              <a:rPr lang="cs-CZ">
                <a:solidFill>
                  <a:srgbClr val="233060"/>
                </a:solidFill>
                <a:latin typeface="+mn-lt"/>
              </a:rPr>
              <a:t>Třetí úroveň</a:t>
            </a:r>
          </a:p>
          <a:p>
            <a:pPr lvl="3"/>
            <a:r>
              <a:rPr lang="cs-CZ">
                <a:solidFill>
                  <a:srgbClr val="233060"/>
                </a:solidFill>
                <a:latin typeface="+mn-lt"/>
              </a:rPr>
              <a:t>Čtvrtá úroveň</a:t>
            </a:r>
          </a:p>
          <a:p>
            <a:pPr lvl="4"/>
            <a:r>
              <a:rPr lang="cs-CZ">
                <a:solidFill>
                  <a:srgbClr val="233060"/>
                </a:solidFill>
                <a:latin typeface="+mn-lt"/>
              </a:rPr>
              <a:t>Pátá úroveň</a:t>
            </a:r>
            <a:endParaRPr lang="cs-CZ" dirty="0">
              <a:solidFill>
                <a:srgbClr val="233060"/>
              </a:solidFill>
              <a:latin typeface="+mn-lt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A1A3E7D-D2C8-4A98-A7B5-B21F0F391154}"/>
              </a:ext>
            </a:extLst>
          </p:cNvPr>
          <p:cNvSpPr txBox="1"/>
          <p:nvPr/>
        </p:nvSpPr>
        <p:spPr>
          <a:xfrm>
            <a:off x="10416480" y="360000"/>
            <a:ext cx="123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7990DEE-A5F0-484D-81FF-1A68BA7B45FC}" type="slidenum">
              <a:rPr lang="cs-CZ" sz="1200" b="1" smtClean="0">
                <a:solidFill>
                  <a:schemeClr val="tx2"/>
                </a:solidFill>
              </a:rPr>
              <a:pPr algn="r"/>
              <a:t>‹#›</a:t>
            </a:fld>
            <a:endParaRPr lang="cs-CZ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69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8">
            <a:extLst>
              <a:ext uri="{FF2B5EF4-FFF2-40B4-BE49-F238E27FC236}">
                <a16:creationId xmlns:a16="http://schemas.microsoft.com/office/drawing/2014/main" id="{5EFD8203-D3A6-4A52-AB62-BA75BBD5D9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3240000"/>
            <a:ext cx="9000000" cy="14400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cap="all" baseline="0">
                <a:solidFill>
                  <a:srgbClr val="23315F"/>
                </a:solidFill>
              </a:defRPr>
            </a:lvl1pPr>
          </a:lstStyle>
          <a:p>
            <a:r>
              <a:rPr lang="cs-CZ" dirty="0"/>
              <a:t>nadpis oddílu prezentace</a:t>
            </a:r>
            <a:endParaRPr lang="en-US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295E6D0E-7F3F-4EE7-91E1-E0BB90F237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88208" y="507822"/>
            <a:ext cx="9525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82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text 12">
            <a:extLst>
              <a:ext uri="{FF2B5EF4-FFF2-40B4-BE49-F238E27FC236}">
                <a16:creationId xmlns:a16="http://schemas.microsoft.com/office/drawing/2014/main" id="{0CA5C28B-D5D7-478B-8934-4F78188635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3219997"/>
            <a:ext cx="9000000" cy="360000"/>
          </a:xfrm>
          <a:prstGeom prst="rect">
            <a:avLst/>
          </a:prstGeom>
        </p:spPr>
        <p:txBody>
          <a:bodyPr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23315F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  <p:sp>
        <p:nvSpPr>
          <p:cNvPr id="15" name="Zástupný symbol pro text 12">
            <a:extLst>
              <a:ext uri="{FF2B5EF4-FFF2-40B4-BE49-F238E27FC236}">
                <a16:creationId xmlns:a16="http://schemas.microsoft.com/office/drawing/2014/main" id="{F966BD53-E8A0-409A-873F-4D9CE6286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3579997"/>
            <a:ext cx="9000000" cy="360000"/>
          </a:xfrm>
          <a:prstGeom prst="rect">
            <a:avLst/>
          </a:prstGeom>
        </p:spPr>
        <p:txBody>
          <a:bodyPr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E02820"/>
                </a:solidFill>
              </a:defRPr>
            </a:lvl1pPr>
          </a:lstStyle>
          <a:p>
            <a:pPr lvl="0"/>
            <a:r>
              <a:rPr lang="cs-CZ" dirty="0"/>
              <a:t>pozice</a:t>
            </a:r>
          </a:p>
        </p:txBody>
      </p:sp>
      <p:sp>
        <p:nvSpPr>
          <p:cNvPr id="17" name="Zástupný symbol pro text 12">
            <a:extLst>
              <a:ext uri="{FF2B5EF4-FFF2-40B4-BE49-F238E27FC236}">
                <a16:creationId xmlns:a16="http://schemas.microsoft.com/office/drawing/2014/main" id="{0F9DE0DA-382C-4C58-979A-B70EE301BB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3939997"/>
            <a:ext cx="9000000" cy="360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E02820"/>
                </a:solidFill>
              </a:defRPr>
            </a:lvl1pPr>
          </a:lstStyle>
          <a:p>
            <a:pPr lvl="0"/>
            <a:r>
              <a:rPr lang="cs-CZ" dirty="0"/>
              <a:t>Útvar</a:t>
            </a:r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DBCB8EF5-6001-4E2E-8362-89DBEF0B47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0000" y="2624958"/>
            <a:ext cx="4835920" cy="371994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38419520-1451-4EEE-80AC-5B8B33BF99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2752" y="3516769"/>
            <a:ext cx="3640455" cy="293465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9D77BCA-0994-4853-A48C-D0C1C35E0EF7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38799" y="361203"/>
            <a:ext cx="1620000" cy="53759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55AAF8E-AF93-40CC-A519-B40C207F00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83033"/>
            <a:ext cx="3191262" cy="90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97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77256E-263E-49A4-862F-61E7D3ACE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45EF69-D39F-4D58-8CB4-8D188DAD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18C9F0-7561-4549-916F-9FBC36B04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D305-FE45-449F-A5E0-9664F771EBC9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7FEA616-6DB4-4B51-8153-197AC4A0D131}"/>
              </a:ext>
            </a:extLst>
          </p:cNvPr>
          <p:cNvSpPr/>
          <p:nvPr userDrawn="1"/>
        </p:nvSpPr>
        <p:spPr>
          <a:xfrm>
            <a:off x="-73152" y="-100584"/>
            <a:ext cx="12265152" cy="6958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4092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ní slide">
  <p:cSld name="Standardní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>
            <a:spLocks noGrp="1"/>
          </p:cNvSpPr>
          <p:nvPr>
            <p:ph type="title"/>
          </p:nvPr>
        </p:nvSpPr>
        <p:spPr>
          <a:xfrm>
            <a:off x="838200" y="546285"/>
            <a:ext cx="10515600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body" idx="1"/>
          </p:nvPr>
        </p:nvSpPr>
        <p:spPr>
          <a:xfrm>
            <a:off x="838200" y="2011679"/>
            <a:ext cx="10515600" cy="416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›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›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›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›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body" idx="2"/>
          </p:nvPr>
        </p:nvSpPr>
        <p:spPr>
          <a:xfrm>
            <a:off x="838200" y="1269810"/>
            <a:ext cx="105156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Calibri"/>
              <a:buNone/>
              <a:defRPr sz="200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Font typeface="Calibri"/>
              <a:buNone/>
              <a:defRPr sz="2800" cap="none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Calibri"/>
              <a:buNone/>
              <a:defRPr sz="2400" cap="none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Calibri"/>
              <a:buNone/>
              <a:defRPr sz="2000" cap="none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Calibri"/>
              <a:buNone/>
              <a:defRPr sz="2000" cap="none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08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ředělový slide 2">
  <p:cSld name="Předělový slide 2">
    <p:bg>
      <p:bgPr>
        <a:solidFill>
          <a:schemeClr val="l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E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8"/>
          <p:cNvSpPr txBox="1">
            <a:spLocks noGrp="1"/>
          </p:cNvSpPr>
          <p:nvPr>
            <p:ph type="ctrTitle"/>
          </p:nvPr>
        </p:nvSpPr>
        <p:spPr>
          <a:xfrm>
            <a:off x="541020" y="615316"/>
            <a:ext cx="4914207" cy="309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28"/>
          <p:cNvPicPr preferRelativeResize="0"/>
          <p:nvPr/>
        </p:nvPicPr>
        <p:blipFill rotWithShape="1">
          <a:blip r:embed="rId2">
            <a:alphaModFix/>
          </a:blip>
          <a:srcRect b="14218"/>
          <a:stretch/>
        </p:blipFill>
        <p:spPr>
          <a:xfrm>
            <a:off x="0" y="4323716"/>
            <a:ext cx="12204496" cy="2534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7649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ředělový slide 3">
  <p:cSld name="Předělový slide 3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E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9"/>
          <p:cNvSpPr txBox="1">
            <a:spLocks noGrp="1"/>
          </p:cNvSpPr>
          <p:nvPr>
            <p:ph type="ctrTitle"/>
          </p:nvPr>
        </p:nvSpPr>
        <p:spPr>
          <a:xfrm>
            <a:off x="541020" y="632568"/>
            <a:ext cx="4914207" cy="309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" name="Google Shape;39;p29"/>
          <p:cNvPicPr preferRelativeResize="0"/>
          <p:nvPr/>
        </p:nvPicPr>
        <p:blipFill rotWithShape="1">
          <a:blip r:embed="rId2">
            <a:alphaModFix/>
          </a:blip>
          <a:srcRect b="12409"/>
          <a:stretch/>
        </p:blipFill>
        <p:spPr>
          <a:xfrm>
            <a:off x="-12496" y="4323716"/>
            <a:ext cx="12204496" cy="2534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03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věrečný slide bez pozdravu">
  <p:cSld name="Závěrečný slide bez pozdravu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5500302"/>
            <a:ext cx="3542916" cy="64809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1"/>
          <p:cNvSpPr txBox="1">
            <a:spLocks noGrp="1"/>
          </p:cNvSpPr>
          <p:nvPr>
            <p:ph type="body" idx="1"/>
          </p:nvPr>
        </p:nvSpPr>
        <p:spPr>
          <a:xfrm>
            <a:off x="6286212" y="3347049"/>
            <a:ext cx="4462301" cy="24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›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›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›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/>
          <p:nvPr/>
        </p:nvSpPr>
        <p:spPr>
          <a:xfrm>
            <a:off x="6286212" y="5789846"/>
            <a:ext cx="3772188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96CD"/>
              </a:buClr>
              <a:buSzPts val="2800"/>
              <a:buFont typeface="Quattrocento Sans"/>
              <a:buNone/>
            </a:pPr>
            <a:r>
              <a:rPr lang="cs-CZ" sz="28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www.akubat-asociace.cz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649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98A05E5B-6133-4E93-BEC3-D82EB272C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2802561"/>
            <a:ext cx="9000000" cy="1440000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nadpis prezentace</a:t>
            </a:r>
            <a:endParaRPr lang="en-US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75484339-CCFD-447A-B7F6-FC2FBF95B8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97096" y="572350"/>
            <a:ext cx="571500" cy="876300"/>
          </a:xfrm>
          <a:prstGeom prst="rect">
            <a:avLst/>
          </a:prstGeom>
        </p:spPr>
      </p:pic>
      <p:sp>
        <p:nvSpPr>
          <p:cNvPr id="17" name="Zástupný symbol pro text 12">
            <a:extLst>
              <a:ext uri="{FF2B5EF4-FFF2-40B4-BE49-F238E27FC236}">
                <a16:creationId xmlns:a16="http://schemas.microsoft.com/office/drawing/2014/main" id="{7758B545-AE21-4427-B6F7-0467F1B4DA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2" y="6126575"/>
            <a:ext cx="8999998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E02820"/>
                </a:solidFill>
              </a:defRPr>
            </a:lvl1pPr>
          </a:lstStyle>
          <a:p>
            <a:pPr lvl="0"/>
            <a:r>
              <a:rPr lang="cs-CZ" dirty="0"/>
              <a:t>Útvar</a:t>
            </a:r>
          </a:p>
        </p:txBody>
      </p:sp>
      <p:sp>
        <p:nvSpPr>
          <p:cNvPr id="18" name="Zástupný symbol pro text 12">
            <a:extLst>
              <a:ext uri="{FF2B5EF4-FFF2-40B4-BE49-F238E27FC236}">
                <a16:creationId xmlns:a16="http://schemas.microsoft.com/office/drawing/2014/main" id="{974EA894-E4BC-4E9A-A4A3-B5FE012F04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2" y="5396324"/>
            <a:ext cx="9000000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23315F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  <p:sp>
        <p:nvSpPr>
          <p:cNvPr id="10" name="Zástupný symbol pro text 12">
            <a:extLst>
              <a:ext uri="{FF2B5EF4-FFF2-40B4-BE49-F238E27FC236}">
                <a16:creationId xmlns:a16="http://schemas.microsoft.com/office/drawing/2014/main" id="{048E0589-794F-46B7-9197-A7550F5D60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1" y="5761449"/>
            <a:ext cx="8999999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E02820"/>
                </a:solidFill>
              </a:defRPr>
            </a:lvl1pPr>
          </a:lstStyle>
          <a:p>
            <a:pPr lvl="0"/>
            <a:r>
              <a:rPr lang="cs-CZ" dirty="0"/>
              <a:t>pozice</a:t>
            </a: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A44CA93-6A93-4969-9F6A-CACCC86636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1617" y="507822"/>
            <a:ext cx="5101590" cy="3219450"/>
          </a:xfrm>
          <a:prstGeom prst="rect">
            <a:avLst/>
          </a:prstGeom>
        </p:spPr>
      </p:pic>
      <p:sp>
        <p:nvSpPr>
          <p:cNvPr id="15" name="Zástupný symbol pro text 12">
            <a:extLst>
              <a:ext uri="{FF2B5EF4-FFF2-40B4-BE49-F238E27FC236}">
                <a16:creationId xmlns:a16="http://schemas.microsoft.com/office/drawing/2014/main" id="{DB190AFB-B8AA-444D-9D4C-60E253540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000" y="4659626"/>
            <a:ext cx="9000000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23315F"/>
                </a:solidFill>
              </a:defRPr>
            </a:lvl1pPr>
          </a:lstStyle>
          <a:p>
            <a:r>
              <a:rPr lang="cs-CZ" dirty="0"/>
              <a:t>00. 00. 2022, Akce</a:t>
            </a:r>
          </a:p>
        </p:txBody>
      </p:sp>
    </p:spTree>
    <p:extLst>
      <p:ext uri="{BB962C8B-B14F-4D97-AF65-F5344CB8AC3E}">
        <p14:creationId xmlns:p14="http://schemas.microsoft.com/office/powerpoint/2010/main" val="283528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kla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AD00A-327A-4410-BF2A-8EB388D8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text 5">
            <a:extLst>
              <a:ext uri="{FF2B5EF4-FFF2-40B4-BE49-F238E27FC236}">
                <a16:creationId xmlns:a16="http://schemas.microsoft.com/office/drawing/2014/main" id="{F519D14A-367C-4E0A-BFBD-5207B8408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799" y="2340000"/>
            <a:ext cx="11113200" cy="415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>
                <a:solidFill>
                  <a:srgbClr val="233060"/>
                </a:solidFill>
                <a:latin typeface="+mn-lt"/>
              </a:rPr>
              <a:t>Upravte styly předlohy textu.</a:t>
            </a:r>
          </a:p>
          <a:p>
            <a:pPr lvl="1"/>
            <a:r>
              <a:rPr lang="cs-CZ" dirty="0">
                <a:solidFill>
                  <a:srgbClr val="233060"/>
                </a:solidFill>
                <a:latin typeface="+mn-lt"/>
              </a:rPr>
              <a:t>Druhá úroveň</a:t>
            </a:r>
          </a:p>
          <a:p>
            <a:pPr lvl="2"/>
            <a:r>
              <a:rPr lang="cs-CZ" dirty="0">
                <a:solidFill>
                  <a:srgbClr val="233060"/>
                </a:solidFill>
                <a:latin typeface="+mn-lt"/>
              </a:rPr>
              <a:t>Třetí úroveň</a:t>
            </a:r>
          </a:p>
          <a:p>
            <a:pPr lvl="3"/>
            <a:r>
              <a:rPr lang="cs-CZ" dirty="0">
                <a:solidFill>
                  <a:srgbClr val="233060"/>
                </a:solidFill>
                <a:latin typeface="+mn-lt"/>
              </a:rPr>
              <a:t>Čtvrtá úroveň</a:t>
            </a:r>
          </a:p>
          <a:p>
            <a:pPr lvl="4"/>
            <a:r>
              <a:rPr lang="cs-CZ" dirty="0">
                <a:solidFill>
                  <a:srgbClr val="233060"/>
                </a:solidFill>
                <a:latin typeface="+mn-lt"/>
              </a:rPr>
              <a:t>Pátá úroveň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9E5316F-8F5A-49B5-B1CB-0F9A41D45CB1}"/>
              </a:ext>
            </a:extLst>
          </p:cNvPr>
          <p:cNvSpPr txBox="1"/>
          <p:nvPr/>
        </p:nvSpPr>
        <p:spPr>
          <a:xfrm>
            <a:off x="10416480" y="360000"/>
            <a:ext cx="123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7990DEE-A5F0-484D-81FF-1A68BA7B45FC}" type="slidenum">
              <a:rPr lang="cs-CZ" sz="1200" b="1" smtClean="0">
                <a:solidFill>
                  <a:schemeClr val="tx2"/>
                </a:solidFill>
              </a:rPr>
              <a:pPr algn="r"/>
              <a:t>‹#›</a:t>
            </a:fld>
            <a:endParaRPr lang="cs-CZ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4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86C42AE-A7C0-4FE4-AB6C-0C0186B6F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6" name="Zástupný symbol pro text 5">
            <a:extLst>
              <a:ext uri="{FF2B5EF4-FFF2-40B4-BE49-F238E27FC236}">
                <a16:creationId xmlns:a16="http://schemas.microsoft.com/office/drawing/2014/main" id="{69D824AA-3DEF-41A1-86DD-AECA36AC6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799" y="2340000"/>
            <a:ext cx="5374799" cy="415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>
                <a:solidFill>
                  <a:srgbClr val="233060"/>
                </a:solidFill>
                <a:latin typeface="+mn-lt"/>
              </a:rPr>
              <a:t>Upravte styly předlohy textu.</a:t>
            </a:r>
          </a:p>
          <a:p>
            <a:pPr lvl="1"/>
            <a:r>
              <a:rPr lang="cs-CZ">
                <a:solidFill>
                  <a:srgbClr val="233060"/>
                </a:solidFill>
                <a:latin typeface="+mn-lt"/>
              </a:rPr>
              <a:t>Druhá úroveň</a:t>
            </a:r>
          </a:p>
          <a:p>
            <a:pPr lvl="2"/>
            <a:r>
              <a:rPr lang="cs-CZ">
                <a:solidFill>
                  <a:srgbClr val="233060"/>
                </a:solidFill>
                <a:latin typeface="+mn-lt"/>
              </a:rPr>
              <a:t>Třetí úroveň</a:t>
            </a:r>
          </a:p>
          <a:p>
            <a:pPr lvl="3"/>
            <a:r>
              <a:rPr lang="cs-CZ">
                <a:solidFill>
                  <a:srgbClr val="233060"/>
                </a:solidFill>
                <a:latin typeface="+mn-lt"/>
              </a:rPr>
              <a:t>Čtvrtá úroveň</a:t>
            </a:r>
          </a:p>
          <a:p>
            <a:pPr lvl="4"/>
            <a:r>
              <a:rPr lang="cs-CZ">
                <a:solidFill>
                  <a:srgbClr val="233060"/>
                </a:solidFill>
                <a:latin typeface="+mn-lt"/>
              </a:rPr>
              <a:t>Pátá úroveň</a:t>
            </a:r>
            <a:endParaRPr lang="cs-CZ" dirty="0">
              <a:solidFill>
                <a:srgbClr val="233060"/>
              </a:solidFill>
              <a:latin typeface="+mn-lt"/>
            </a:endParaRPr>
          </a:p>
        </p:txBody>
      </p:sp>
      <p:sp>
        <p:nvSpPr>
          <p:cNvPr id="18" name="Zástupný symbol pro text 5">
            <a:extLst>
              <a:ext uri="{FF2B5EF4-FFF2-40B4-BE49-F238E27FC236}">
                <a16:creationId xmlns:a16="http://schemas.microsoft.com/office/drawing/2014/main" id="{D9EC12E6-2BD5-407D-92B8-44F87A6E01CD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277199" y="2340000"/>
            <a:ext cx="5374799" cy="415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>
                <a:solidFill>
                  <a:srgbClr val="233060"/>
                </a:solidFill>
                <a:latin typeface="+mn-lt"/>
              </a:rPr>
              <a:t>Upravte styly předlohy textu.</a:t>
            </a:r>
          </a:p>
          <a:p>
            <a:pPr lvl="1"/>
            <a:r>
              <a:rPr lang="cs-CZ">
                <a:solidFill>
                  <a:srgbClr val="233060"/>
                </a:solidFill>
                <a:latin typeface="+mn-lt"/>
              </a:rPr>
              <a:t>Druhá úroveň</a:t>
            </a:r>
          </a:p>
          <a:p>
            <a:pPr lvl="2"/>
            <a:r>
              <a:rPr lang="cs-CZ">
                <a:solidFill>
                  <a:srgbClr val="233060"/>
                </a:solidFill>
                <a:latin typeface="+mn-lt"/>
              </a:rPr>
              <a:t>Třetí úroveň</a:t>
            </a:r>
          </a:p>
          <a:p>
            <a:pPr lvl="3"/>
            <a:r>
              <a:rPr lang="cs-CZ">
                <a:solidFill>
                  <a:srgbClr val="233060"/>
                </a:solidFill>
                <a:latin typeface="+mn-lt"/>
              </a:rPr>
              <a:t>Čtvrtá úroveň</a:t>
            </a:r>
          </a:p>
          <a:p>
            <a:pPr lvl="4"/>
            <a:r>
              <a:rPr lang="cs-CZ">
                <a:solidFill>
                  <a:srgbClr val="233060"/>
                </a:solidFill>
                <a:latin typeface="+mn-lt"/>
              </a:rPr>
              <a:t>Pátá úroveň</a:t>
            </a:r>
            <a:endParaRPr lang="cs-CZ" dirty="0">
              <a:solidFill>
                <a:srgbClr val="233060"/>
              </a:solidFill>
              <a:latin typeface="+mn-lt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F31D9AF-3CFA-413B-978A-B97EBFF26FD4}"/>
              </a:ext>
            </a:extLst>
          </p:cNvPr>
          <p:cNvSpPr txBox="1"/>
          <p:nvPr/>
        </p:nvSpPr>
        <p:spPr>
          <a:xfrm>
            <a:off x="10416480" y="360000"/>
            <a:ext cx="123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7990DEE-A5F0-484D-81FF-1A68BA7B45FC}" type="slidenum">
              <a:rPr lang="cs-CZ" sz="1200" b="1" smtClean="0">
                <a:solidFill>
                  <a:schemeClr val="tx2"/>
                </a:solidFill>
              </a:rPr>
              <a:pPr algn="r"/>
              <a:t>‹#›</a:t>
            </a:fld>
            <a:endParaRPr lang="cs-CZ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700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sloupce s na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8800" y="2340000"/>
            <a:ext cx="5374800" cy="720000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cap="all" baseline="0">
                <a:solidFill>
                  <a:srgbClr val="1A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NADPIS </a:t>
            </a:r>
            <a:r>
              <a:rPr lang="cs-CZ" dirty="0" err="1"/>
              <a:t>2a</a:t>
            </a:r>
            <a:endParaRPr lang="cs-CZ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812199E-DD6D-498C-A332-9965CECEE96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78403" y="2340000"/>
            <a:ext cx="5378402" cy="720000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cap="all" baseline="0">
                <a:solidFill>
                  <a:srgbClr val="1A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NADPIS </a:t>
            </a:r>
            <a:r>
              <a:rPr lang="cs-CZ" dirty="0" err="1"/>
              <a:t>2b</a:t>
            </a: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6C42AE-A7C0-4FE4-AB6C-0C0186B6F0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Nadpis 1</a:t>
            </a:r>
          </a:p>
        </p:txBody>
      </p:sp>
      <p:sp>
        <p:nvSpPr>
          <p:cNvPr id="17" name="Zástupný symbol pro text 5">
            <a:extLst>
              <a:ext uri="{FF2B5EF4-FFF2-40B4-BE49-F238E27FC236}">
                <a16:creationId xmlns:a16="http://schemas.microsoft.com/office/drawing/2014/main" id="{D95C5599-A341-4F65-8331-49C8A37E01FE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38799" y="3239510"/>
            <a:ext cx="5374799" cy="32584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>
                <a:solidFill>
                  <a:srgbClr val="233060"/>
                </a:solidFill>
                <a:latin typeface="+mn-lt"/>
              </a:rPr>
              <a:t>Upravte styly předlohy textu.</a:t>
            </a:r>
          </a:p>
          <a:p>
            <a:pPr lvl="1"/>
            <a:r>
              <a:rPr lang="cs-CZ">
                <a:solidFill>
                  <a:srgbClr val="233060"/>
                </a:solidFill>
                <a:latin typeface="+mn-lt"/>
              </a:rPr>
              <a:t>Druhá úroveň</a:t>
            </a:r>
          </a:p>
          <a:p>
            <a:pPr lvl="2"/>
            <a:r>
              <a:rPr lang="cs-CZ">
                <a:solidFill>
                  <a:srgbClr val="233060"/>
                </a:solidFill>
                <a:latin typeface="+mn-lt"/>
              </a:rPr>
              <a:t>Třetí úroveň</a:t>
            </a:r>
          </a:p>
          <a:p>
            <a:pPr lvl="3"/>
            <a:r>
              <a:rPr lang="cs-CZ">
                <a:solidFill>
                  <a:srgbClr val="233060"/>
                </a:solidFill>
                <a:latin typeface="+mn-lt"/>
              </a:rPr>
              <a:t>Čtvrtá úroveň</a:t>
            </a:r>
          </a:p>
          <a:p>
            <a:pPr lvl="4"/>
            <a:r>
              <a:rPr lang="cs-CZ">
                <a:solidFill>
                  <a:srgbClr val="233060"/>
                </a:solidFill>
                <a:latin typeface="+mn-lt"/>
              </a:rPr>
              <a:t>Pátá úroveň</a:t>
            </a:r>
            <a:endParaRPr lang="cs-CZ" dirty="0">
              <a:solidFill>
                <a:srgbClr val="233060"/>
              </a:solidFill>
              <a:latin typeface="+mn-lt"/>
            </a:endParaRPr>
          </a:p>
        </p:txBody>
      </p:sp>
      <p:sp>
        <p:nvSpPr>
          <p:cNvPr id="18" name="Zástupný symbol pro text 5">
            <a:extLst>
              <a:ext uri="{FF2B5EF4-FFF2-40B4-BE49-F238E27FC236}">
                <a16:creationId xmlns:a16="http://schemas.microsoft.com/office/drawing/2014/main" id="{1EE63531-6876-4FBC-BA71-6863DD06E9B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73595" y="3239510"/>
            <a:ext cx="5378403" cy="32584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>
                <a:solidFill>
                  <a:srgbClr val="233060"/>
                </a:solidFill>
                <a:latin typeface="+mn-lt"/>
              </a:rPr>
              <a:t>Upravte styly předlohy textu.</a:t>
            </a:r>
          </a:p>
          <a:p>
            <a:pPr lvl="1"/>
            <a:r>
              <a:rPr lang="cs-CZ">
                <a:solidFill>
                  <a:srgbClr val="233060"/>
                </a:solidFill>
                <a:latin typeface="+mn-lt"/>
              </a:rPr>
              <a:t>Druhá úroveň</a:t>
            </a:r>
          </a:p>
          <a:p>
            <a:pPr lvl="2"/>
            <a:r>
              <a:rPr lang="cs-CZ">
                <a:solidFill>
                  <a:srgbClr val="233060"/>
                </a:solidFill>
                <a:latin typeface="+mn-lt"/>
              </a:rPr>
              <a:t>Třetí úroveň</a:t>
            </a:r>
          </a:p>
          <a:p>
            <a:pPr lvl="3"/>
            <a:r>
              <a:rPr lang="cs-CZ">
                <a:solidFill>
                  <a:srgbClr val="233060"/>
                </a:solidFill>
                <a:latin typeface="+mn-lt"/>
              </a:rPr>
              <a:t>Čtvrtá úroveň</a:t>
            </a:r>
          </a:p>
          <a:p>
            <a:pPr lvl="4"/>
            <a:r>
              <a:rPr lang="cs-CZ">
                <a:solidFill>
                  <a:srgbClr val="233060"/>
                </a:solidFill>
                <a:latin typeface="+mn-lt"/>
              </a:rPr>
              <a:t>Pátá úroveň</a:t>
            </a:r>
            <a:endParaRPr lang="cs-CZ" dirty="0">
              <a:solidFill>
                <a:srgbClr val="233060"/>
              </a:solidFill>
              <a:latin typeface="+mn-lt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BF04508-0711-4477-B585-6BB074D472D7}"/>
              </a:ext>
            </a:extLst>
          </p:cNvPr>
          <p:cNvSpPr txBox="1"/>
          <p:nvPr/>
        </p:nvSpPr>
        <p:spPr>
          <a:xfrm>
            <a:off x="10416480" y="360000"/>
            <a:ext cx="123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7990DEE-A5F0-484D-81FF-1A68BA7B45FC}" type="slidenum">
              <a:rPr lang="cs-CZ" sz="1200" b="1" smtClean="0">
                <a:solidFill>
                  <a:schemeClr val="tx2"/>
                </a:solidFill>
              </a:rPr>
              <a:pPr algn="r"/>
              <a:t>‹#›</a:t>
            </a:fld>
            <a:endParaRPr lang="cs-CZ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03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sv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546285"/>
            <a:ext cx="10515600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2011679"/>
            <a:ext cx="10515600" cy="416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attrocento Sans"/>
              <a:buChar char="›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attrocento Sans"/>
              <a:buChar char="›"/>
              <a:defRPr sz="2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attrocento Sans"/>
              <a:buChar char="›"/>
              <a:defRPr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attrocento Sans"/>
              <a:buChar char="›"/>
              <a:def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attrocento Sans"/>
              <a:buChar char="›"/>
              <a:def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/>
          <p:nvPr/>
        </p:nvSpPr>
        <p:spPr>
          <a:xfrm>
            <a:off x="0" y="6568440"/>
            <a:ext cx="12192000" cy="2966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22441" y="0"/>
            <a:ext cx="2369559" cy="2682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7995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1080000"/>
            <a:ext cx="11113200" cy="108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cs-CZ" dirty="0"/>
              <a:t>Nadpis</a:t>
            </a:r>
            <a:endParaRPr lang="en-US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AAAE1B21-A151-4F03-8C26-2C31DC4BD3B9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538799" y="361203"/>
            <a:ext cx="1620000" cy="537594"/>
          </a:xfrm>
          <a:prstGeom prst="rect">
            <a:avLst/>
          </a:prstGeom>
        </p:spPr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44B228E9-DEAF-474A-B89C-A2DBDC247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799" y="2340000"/>
            <a:ext cx="11113200" cy="415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cs-CZ" dirty="0">
                <a:solidFill>
                  <a:srgbClr val="233060"/>
                </a:solidFill>
                <a:latin typeface="+mn-lt"/>
              </a:rPr>
              <a:t>01</a:t>
            </a:r>
          </a:p>
          <a:p>
            <a:pPr lvl="1"/>
            <a:r>
              <a:rPr lang="cs-CZ" dirty="0">
                <a:solidFill>
                  <a:srgbClr val="233060"/>
                </a:solidFill>
                <a:latin typeface="+mn-lt"/>
              </a:rPr>
              <a:t>02</a:t>
            </a:r>
          </a:p>
          <a:p>
            <a:pPr lvl="2"/>
            <a:r>
              <a:rPr lang="cs-CZ" dirty="0">
                <a:solidFill>
                  <a:srgbClr val="233060"/>
                </a:solidFill>
                <a:latin typeface="+mn-lt"/>
              </a:rPr>
              <a:t>03</a:t>
            </a:r>
          </a:p>
          <a:p>
            <a:pPr lvl="3"/>
            <a:r>
              <a:rPr lang="cs-CZ" dirty="0">
                <a:solidFill>
                  <a:srgbClr val="233060"/>
                </a:solidFill>
                <a:latin typeface="+mn-lt"/>
              </a:rPr>
              <a:t>04</a:t>
            </a:r>
          </a:p>
          <a:p>
            <a:pPr lvl="4"/>
            <a:r>
              <a:rPr lang="cs-CZ" dirty="0">
                <a:solidFill>
                  <a:srgbClr val="233060"/>
                </a:solidFill>
                <a:latin typeface="+mn-lt"/>
              </a:rPr>
              <a:t>05</a:t>
            </a:r>
          </a:p>
          <a:p>
            <a:pPr lvl="5"/>
            <a:r>
              <a:rPr lang="cs-CZ" dirty="0">
                <a:solidFill>
                  <a:srgbClr val="233060"/>
                </a:solidFill>
                <a:latin typeface="+mn-lt"/>
              </a:rPr>
              <a:t>06</a:t>
            </a:r>
          </a:p>
          <a:p>
            <a:pPr lvl="6"/>
            <a:r>
              <a:rPr lang="cs-CZ" dirty="0">
                <a:solidFill>
                  <a:srgbClr val="233060"/>
                </a:solidFill>
                <a:latin typeface="+mn-lt"/>
              </a:rPr>
              <a:t>07</a:t>
            </a:r>
          </a:p>
          <a:p>
            <a:pPr lvl="7"/>
            <a:r>
              <a:rPr lang="cs-CZ" dirty="0">
                <a:solidFill>
                  <a:srgbClr val="233060"/>
                </a:solidFill>
                <a:latin typeface="+mn-lt"/>
              </a:rPr>
              <a:t>08</a:t>
            </a:r>
          </a:p>
          <a:p>
            <a:pPr lvl="8"/>
            <a:r>
              <a:rPr lang="cs-CZ" dirty="0">
                <a:solidFill>
                  <a:srgbClr val="233060"/>
                </a:solidFill>
                <a:latin typeface="+mn-lt"/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173384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rgbClr val="23315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buSzPct val="75000"/>
        <a:buFontTx/>
        <a:buNone/>
        <a:defRPr lang="cs-CZ" sz="2000" kern="1200" smtClean="0">
          <a:solidFill>
            <a:srgbClr val="233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70000" indent="-270000" algn="l" defTabSz="914400" rtl="0" eaLnBrk="1" latinLnBrk="0" hangingPunct="1">
        <a:lnSpc>
          <a:spcPct val="90000"/>
        </a:lnSpc>
        <a:spcBef>
          <a:spcPts val="600"/>
        </a:spcBef>
        <a:buSzPct val="75000"/>
        <a:buFontTx/>
        <a:buBlip>
          <a:blip r:embed="rId14"/>
        </a:buBlip>
        <a:defRPr lang="cs-CZ" sz="2000" kern="1200" baseline="0" smtClean="0">
          <a:solidFill>
            <a:srgbClr val="233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53600" indent="-270000" algn="l" defTabSz="914400" rtl="0" eaLnBrk="1" latinLnBrk="0" hangingPunct="1">
        <a:lnSpc>
          <a:spcPct val="90000"/>
        </a:lnSpc>
        <a:spcBef>
          <a:spcPts val="600"/>
        </a:spcBef>
        <a:buSzPct val="75000"/>
        <a:buFontTx/>
        <a:buBlip>
          <a:blip r:embed="rId14"/>
        </a:buBlip>
        <a:defRPr lang="cs-CZ" sz="2000" kern="1200" smtClean="0">
          <a:solidFill>
            <a:srgbClr val="233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33600" indent="-270000" algn="l" defTabSz="914400" rtl="0" eaLnBrk="1" latinLnBrk="0" hangingPunct="1">
        <a:lnSpc>
          <a:spcPct val="90000"/>
        </a:lnSpc>
        <a:spcBef>
          <a:spcPts val="600"/>
        </a:spcBef>
        <a:buSzPct val="75000"/>
        <a:buFontTx/>
        <a:buBlip>
          <a:blip r:embed="rId14"/>
        </a:buBlip>
        <a:defRPr lang="cs-CZ" sz="2000" kern="1200" smtClean="0">
          <a:solidFill>
            <a:srgbClr val="233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13600" indent="-270000" algn="l" defTabSz="914400" rtl="0" eaLnBrk="1" latinLnBrk="0" hangingPunct="1">
        <a:lnSpc>
          <a:spcPct val="90000"/>
        </a:lnSpc>
        <a:spcBef>
          <a:spcPts val="600"/>
        </a:spcBef>
        <a:buSzPct val="75000"/>
        <a:buFontTx/>
        <a:buBlip>
          <a:blip r:embed="rId14"/>
        </a:buBlip>
        <a:defRPr lang="cs-CZ" sz="2000" kern="1200" smtClean="0">
          <a:solidFill>
            <a:srgbClr val="233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93600" indent="-270000" algn="l" defTabSz="914400" rtl="0" eaLnBrk="1" latinLnBrk="0" hangingPunct="1">
        <a:lnSpc>
          <a:spcPct val="90000"/>
        </a:lnSpc>
        <a:spcBef>
          <a:spcPts val="500"/>
        </a:spcBef>
        <a:buSzPct val="75000"/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173600" indent="-270000" algn="l" defTabSz="914400" rtl="0" eaLnBrk="1" latinLnBrk="0" hangingPunct="1">
        <a:lnSpc>
          <a:spcPct val="90000"/>
        </a:lnSpc>
        <a:spcBef>
          <a:spcPts val="500"/>
        </a:spcBef>
        <a:buSzPct val="75000"/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353600" indent="-270000" algn="l" defTabSz="914400" rtl="0" eaLnBrk="1" latinLnBrk="0" hangingPunct="1">
        <a:lnSpc>
          <a:spcPct val="90000"/>
        </a:lnSpc>
        <a:spcBef>
          <a:spcPts val="500"/>
        </a:spcBef>
        <a:buSzPct val="75000"/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533600" indent="-270000" algn="l" defTabSz="914400" rtl="0" eaLnBrk="1" latinLnBrk="0" hangingPunct="1">
        <a:lnSpc>
          <a:spcPct val="90000"/>
        </a:lnSpc>
        <a:spcBef>
          <a:spcPts val="500"/>
        </a:spcBef>
        <a:buSzPct val="75000"/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ousek@akubat-asociace.cz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 descr="Obsah obrázku text, podepsat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6060" r="6092"/>
          <a:stretch/>
        </p:blipFill>
        <p:spPr>
          <a:xfrm>
            <a:off x="-3" y="5433"/>
            <a:ext cx="12192000" cy="688340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/>
          <p:nvPr/>
        </p:nvSpPr>
        <p:spPr>
          <a:xfrm>
            <a:off x="0" y="-9836"/>
            <a:ext cx="12192000" cy="6880537"/>
          </a:xfrm>
          <a:prstGeom prst="rect">
            <a:avLst/>
          </a:prstGeom>
          <a:solidFill>
            <a:schemeClr val="dk1">
              <a:alpha val="2196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1" name="Google Shape;61;p1"/>
          <p:cNvSpPr/>
          <p:nvPr/>
        </p:nvSpPr>
        <p:spPr>
          <a:xfrm>
            <a:off x="-3" y="-769"/>
            <a:ext cx="7396845" cy="6880537"/>
          </a:xfrm>
          <a:prstGeom prst="rect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2" name="Google Shape;62;p1"/>
          <p:cNvSpPr txBox="1"/>
          <p:nvPr/>
        </p:nvSpPr>
        <p:spPr>
          <a:xfrm>
            <a:off x="268236" y="486383"/>
            <a:ext cx="6992536" cy="247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2"/>
              </a:buClr>
              <a:buSzPct val="100000"/>
            </a:pPr>
            <a:r>
              <a:rPr lang="cs-CZ" sz="48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AKUMULACE A FLEXIBILITA V ČR: Nová tarifní struktura a BESS + PDS</a:t>
            </a:r>
            <a:endParaRPr lang="cs-CZ" sz="13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51;p1">
            <a:extLst>
              <a:ext uri="{FF2B5EF4-FFF2-40B4-BE49-F238E27FC236}">
                <a16:creationId xmlns:a16="http://schemas.microsoft.com/office/drawing/2014/main" id="{A710AFEF-2264-B57F-4B22-5C491B9357B7}"/>
              </a:ext>
            </a:extLst>
          </p:cNvPr>
          <p:cNvSpPr txBox="1"/>
          <p:nvPr/>
        </p:nvSpPr>
        <p:spPr>
          <a:xfrm>
            <a:off x="283733" y="4011280"/>
            <a:ext cx="4964038" cy="61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96CD"/>
              </a:buClr>
              <a:buSzPct val="100000"/>
              <a:buFont typeface="Arial"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Jan Fousek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" name="Google Shape;50;p1">
            <a:extLst>
              <a:ext uri="{FF2B5EF4-FFF2-40B4-BE49-F238E27FC236}">
                <a16:creationId xmlns:a16="http://schemas.microsoft.com/office/drawing/2014/main" id="{C84FC7AA-0829-2FD1-E149-16AE2EBC5301}"/>
              </a:ext>
            </a:extLst>
          </p:cNvPr>
          <p:cNvSpPr txBox="1">
            <a:spLocks/>
          </p:cNvSpPr>
          <p:nvPr/>
        </p:nvSpPr>
        <p:spPr>
          <a:xfrm>
            <a:off x="268236" y="4552632"/>
            <a:ext cx="6675996" cy="213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attrocento San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attrocento Sans"/>
              <a:buNone/>
              <a:def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attrocento Sans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attrocento Sans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50000"/>
              </a:lnSpc>
              <a:buClr>
                <a:srgbClr val="2D96CD"/>
              </a:buClr>
              <a:buSzPct val="100000"/>
              <a:defRPr/>
            </a:pPr>
            <a:r>
              <a:rPr lang="cs-CZ" sz="2200" kern="0" dirty="0">
                <a:solidFill>
                  <a:srgbClr val="FFFFFF"/>
                </a:solidFill>
              </a:rPr>
              <a:t>Ředitel </a:t>
            </a:r>
            <a:r>
              <a:rPr lang="cs-CZ" sz="2200" b="1" kern="0" dirty="0">
                <a:solidFill>
                  <a:srgbClr val="FFFFFF"/>
                </a:solidFill>
              </a:rPr>
              <a:t>Asociace AKU-BAT CZ</a:t>
            </a:r>
          </a:p>
          <a:p>
            <a:pPr marL="0" lvl="0" indent="0">
              <a:lnSpc>
                <a:spcPct val="150000"/>
              </a:lnSpc>
              <a:buClr>
                <a:srgbClr val="2D96CD"/>
              </a:buClr>
              <a:buSzPct val="100000"/>
              <a:defRPr/>
            </a:pPr>
            <a:r>
              <a:rPr lang="cs-CZ" sz="2200" kern="0" dirty="0">
                <a:solidFill>
                  <a:srgbClr val="FFFFFF"/>
                </a:solidFill>
              </a:rPr>
              <a:t>Předseda představenstva </a:t>
            </a:r>
            <a:r>
              <a:rPr lang="cs-CZ" sz="2200" b="1" kern="0" dirty="0">
                <a:solidFill>
                  <a:srgbClr val="FFFFFF"/>
                </a:solidFill>
              </a:rPr>
              <a:t>Solární asociace</a:t>
            </a:r>
          </a:p>
          <a:p>
            <a:pPr marL="0" lvl="0" indent="0">
              <a:lnSpc>
                <a:spcPct val="150000"/>
              </a:lnSpc>
              <a:buClr>
                <a:srgbClr val="2D96CD"/>
              </a:buClr>
              <a:buSzPct val="100000"/>
              <a:defRPr/>
            </a:pPr>
            <a:r>
              <a:rPr lang="cs-CZ" sz="2200" kern="0" dirty="0">
                <a:solidFill>
                  <a:srgbClr val="FFFFFF"/>
                </a:solidFill>
              </a:rPr>
              <a:t>Člen představenstva </a:t>
            </a:r>
            <a:r>
              <a:rPr lang="cs-CZ" sz="2200" b="1" kern="0" dirty="0">
                <a:solidFill>
                  <a:srgbClr val="FFFFFF"/>
                </a:solidFill>
              </a:rPr>
              <a:t>Svazu moderní energetiky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D51938DC-CEE5-D6CB-FF03-5AF5062B68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4658" y="-7749"/>
            <a:ext cx="3594019" cy="958405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23B615F0-8B16-4E0F-C237-663160E6495C}"/>
              </a:ext>
            </a:extLst>
          </p:cNvPr>
          <p:cNvSpPr txBox="1">
            <a:spLocks/>
          </p:cNvSpPr>
          <p:nvPr/>
        </p:nvSpPr>
        <p:spPr>
          <a:xfrm>
            <a:off x="275162" y="3146554"/>
            <a:ext cx="6675996" cy="6703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  <a:defRPr sz="35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cs-CZ" sz="3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Raleway"/>
                <a:cs typeface="Calibri" panose="020F0502020204030204" pitchFamily="34" charset="0"/>
                <a:sym typeface="Raleway"/>
              </a:rPr>
              <a:t>PVS </a:t>
            </a:r>
            <a:r>
              <a:rPr lang="cs-CZ" sz="3000" b="1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Raleway"/>
                <a:cs typeface="Calibri" panose="020F0502020204030204" pitchFamily="34" charset="0"/>
                <a:sym typeface="Raleway"/>
              </a:rPr>
              <a:t>Days</a:t>
            </a:r>
            <a:r>
              <a:rPr lang="cs-CZ" sz="3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Raleway"/>
                <a:cs typeface="Calibri" panose="020F0502020204030204" pitchFamily="34" charset="0"/>
                <a:sym typeface="Raleway"/>
              </a:rPr>
              <a:t> 2026, 21.-22.5.2026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D3E58B0C-6797-649B-F9CC-ED9639EC8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22620D6E-FF3F-26EC-1069-C6F7CE133D97}"/>
              </a:ext>
            </a:extLst>
          </p:cNvPr>
          <p:cNvSpPr/>
          <p:nvPr/>
        </p:nvSpPr>
        <p:spPr>
          <a:xfrm>
            <a:off x="0" y="6339700"/>
            <a:ext cx="12192000" cy="547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0" name="Google Shape;70;p2">
            <a:extLst>
              <a:ext uri="{FF2B5EF4-FFF2-40B4-BE49-F238E27FC236}">
                <a16:creationId xmlns:a16="http://schemas.microsoft.com/office/drawing/2014/main" id="{7DF84350-EFD1-60C9-FED0-99956B9E86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1914" y="925280"/>
            <a:ext cx="11756886" cy="572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Koncepce ITS na VVN a VN 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(od 1.1.2027) mění strukturu ceny zajišťování distribuce elektřiny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sz="21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Zrušení ceny za rezervovanou kapacitu</a:t>
            </a: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její </a:t>
            </a:r>
            <a:r>
              <a:rPr lang="cs-CZ" sz="21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nahrazení cenou za rezervovaný příkon a cenou za maximální odebraný výkon</a:t>
            </a: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eliminace účelových slev (které nejsou založeny na přínosech zákazníka soustavě nebo systému)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Úprava by měla zajistit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sz="21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Spravedlivější přiřazení nákladů </a:t>
            </a: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vytvoření relevantních </a:t>
            </a:r>
            <a:r>
              <a:rPr lang="cs-CZ" sz="21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cenových signálů </a:t>
            </a: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vedoucích k vyšší efektivitě využití soustavy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ERÚ očekává snížení celkového rezervovaného příkonu o 3 300 MW = úspora až 2,5 mld. Kč v regulovaných cenách ročně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sz="21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Omezení nových požadavků na spekulativní rezervace příkonu </a:t>
            </a: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odhadované výši cca 150 MW ročně s potenciálem snížení investičních prostředků ve výši cca 190 mil. Kč ročně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Zavedením platby za maximální odebraný výkon </a:t>
            </a:r>
            <a:r>
              <a:rPr lang="cs-CZ" sz="21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vytvoření předpokladu pro budoucí rozvoj dynamických tarifů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cs-CZ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cs-CZ" sz="2700" b="1" dirty="0">
              <a:solidFill>
                <a:schemeClr val="tx1"/>
              </a:solidFill>
            </a:endParaRPr>
          </a:p>
        </p:txBody>
      </p:sp>
      <p:sp>
        <p:nvSpPr>
          <p:cNvPr id="4" name="Google Shape;297;p22">
            <a:extLst>
              <a:ext uri="{FF2B5EF4-FFF2-40B4-BE49-F238E27FC236}">
                <a16:creationId xmlns:a16="http://schemas.microsoft.com/office/drawing/2014/main" id="{7083AB45-FA2B-C0FF-3B78-44C333285FBF}"/>
              </a:ext>
            </a:extLst>
          </p:cNvPr>
          <p:cNvSpPr txBox="1"/>
          <p:nvPr/>
        </p:nvSpPr>
        <p:spPr>
          <a:xfrm>
            <a:off x="344124" y="212103"/>
            <a:ext cx="11528394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Clr>
                <a:srgbClr val="2D96CD"/>
              </a:buClr>
              <a:buSzPts val="3200"/>
              <a:defRPr/>
            </a:pPr>
            <a:r>
              <a:rPr lang="cs-CZ" b="1" kern="0" dirty="0">
                <a:solidFill>
                  <a:srgbClr val="00B0F0"/>
                </a:solidFill>
              </a:rPr>
              <a:t>NASTAVENÍ NOVÉ TARIFNÍ STRUKTURY (ITS/NTS)</a:t>
            </a:r>
            <a:endParaRPr kumimoji="0" lang="pl-PL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2160435-059D-E92E-D17A-F458E99D68AA}"/>
              </a:ext>
            </a:extLst>
          </p:cNvPr>
          <p:cNvSpPr txBox="1"/>
          <p:nvPr/>
        </p:nvSpPr>
        <p:spPr>
          <a:xfrm>
            <a:off x="8369203" y="6581001"/>
            <a:ext cx="3822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Zdroj: Prezentace Alexandra Černého, ERÚ, AKU-BAT CZ</a:t>
            </a:r>
          </a:p>
        </p:txBody>
      </p:sp>
    </p:spTree>
    <p:extLst>
      <p:ext uri="{BB962C8B-B14F-4D97-AF65-F5344CB8AC3E}">
        <p14:creationId xmlns:p14="http://schemas.microsoft.com/office/powerpoint/2010/main" val="2290396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88C10656-67AB-CE31-D44A-8B0C06BD8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690187E6-2A24-2F45-26E8-DA282EB83A4E}"/>
              </a:ext>
            </a:extLst>
          </p:cNvPr>
          <p:cNvSpPr/>
          <p:nvPr/>
        </p:nvSpPr>
        <p:spPr>
          <a:xfrm>
            <a:off x="0" y="6339700"/>
            <a:ext cx="12192000" cy="547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Google Shape;297;p22">
            <a:extLst>
              <a:ext uri="{FF2B5EF4-FFF2-40B4-BE49-F238E27FC236}">
                <a16:creationId xmlns:a16="http://schemas.microsoft.com/office/drawing/2014/main" id="{6A1D00A5-B697-675F-8DA2-6E27164A7B08}"/>
              </a:ext>
            </a:extLst>
          </p:cNvPr>
          <p:cNvSpPr txBox="1"/>
          <p:nvPr/>
        </p:nvSpPr>
        <p:spPr>
          <a:xfrm>
            <a:off x="344124" y="212103"/>
            <a:ext cx="11528394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Clr>
                <a:srgbClr val="2D96CD"/>
              </a:buClr>
              <a:buSzPts val="3200"/>
              <a:defRPr/>
            </a:pPr>
            <a:r>
              <a:rPr kumimoji="0" lang="cs-CZ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ILUSTRAČNÍ POROVNÁNÍ CEN S CENAMI DLE ITS</a:t>
            </a:r>
            <a:endParaRPr kumimoji="0" lang="pl-PL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DB6BE5-85E3-C4D1-58D2-8ADC64F40405}"/>
              </a:ext>
            </a:extLst>
          </p:cNvPr>
          <p:cNvSpPr txBox="1">
            <a:spLocks/>
          </p:cNvSpPr>
          <p:nvPr/>
        </p:nvSpPr>
        <p:spPr>
          <a:xfrm>
            <a:off x="344124" y="1143000"/>
            <a:ext cx="11528394" cy="5705375"/>
          </a:xfrm>
          <a:prstGeom prst="rect">
            <a:avLst/>
          </a:prstGeom>
        </p:spPr>
        <p:txBody>
          <a:bodyPr>
            <a:normAutofit/>
          </a:bodyPr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4000" indent="-216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04000" indent="-216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  <a:defRPr sz="15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04000" indent="-216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  <a:defRPr sz="12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04000" indent="-216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SzPct val="100000"/>
              <a:buNone/>
            </a:pPr>
            <a:endParaRPr lang="cs-CZ" b="1" u="sng" dirty="0"/>
          </a:p>
          <a:p>
            <a:pPr algn="just">
              <a:lnSpc>
                <a:spcPct val="120000"/>
              </a:lnSpc>
              <a:buSzPct val="100000"/>
            </a:pPr>
            <a:endParaRPr lang="cs-CZ" b="1" u="sng" dirty="0"/>
          </a:p>
          <a:p>
            <a:pPr marL="0" indent="0" algn="just">
              <a:lnSpc>
                <a:spcPct val="120000"/>
              </a:lnSpc>
              <a:buSzPct val="100000"/>
              <a:buNone/>
            </a:pPr>
            <a:endParaRPr lang="cs-CZ" b="1" u="sng" dirty="0"/>
          </a:p>
          <a:p>
            <a:pPr marL="0" indent="0" algn="just">
              <a:lnSpc>
                <a:spcPct val="120000"/>
              </a:lnSpc>
              <a:buSzPct val="100000"/>
              <a:buNone/>
            </a:pPr>
            <a:endParaRPr lang="cs-CZ" b="1" u="sng" dirty="0"/>
          </a:p>
          <a:p>
            <a:pPr algn="just">
              <a:lnSpc>
                <a:spcPct val="120000"/>
              </a:lnSpc>
              <a:buSzPct val="100000"/>
            </a:pPr>
            <a:endParaRPr lang="cs-CZ" b="1" u="sng" dirty="0"/>
          </a:p>
          <a:p>
            <a:pPr algn="just">
              <a:lnSpc>
                <a:spcPct val="120000"/>
              </a:lnSpc>
              <a:buSzPct val="100000"/>
            </a:pPr>
            <a:endParaRPr lang="cs-CZ" sz="2400" b="1" u="sng" dirty="0"/>
          </a:p>
          <a:p>
            <a:pPr algn="just">
              <a:lnSpc>
                <a:spcPct val="120000"/>
              </a:lnSpc>
              <a:buSzPct val="100000"/>
            </a:pPr>
            <a:endParaRPr lang="cs-CZ" b="1" u="sng" dirty="0"/>
          </a:p>
          <a:p>
            <a:pPr algn="just">
              <a:lnSpc>
                <a:spcPct val="120000"/>
              </a:lnSpc>
              <a:buSzPct val="100000"/>
            </a:pPr>
            <a:endParaRPr lang="cs-CZ" b="1" u="sng" dirty="0"/>
          </a:p>
          <a:p>
            <a:pPr algn="just">
              <a:lnSpc>
                <a:spcPct val="120000"/>
              </a:lnSpc>
              <a:buSzPct val="100000"/>
            </a:pPr>
            <a:endParaRPr lang="cs-CZ" b="1" u="sng" dirty="0"/>
          </a:p>
          <a:p>
            <a:pPr algn="just">
              <a:lnSpc>
                <a:spcPct val="120000"/>
              </a:lnSpc>
              <a:buSzPct val="100000"/>
            </a:pPr>
            <a:endParaRPr lang="cs-CZ" b="1" u="sng" dirty="0"/>
          </a:p>
          <a:p>
            <a:pPr algn="just">
              <a:lnSpc>
                <a:spcPct val="120000"/>
              </a:lnSpc>
              <a:buSzPct val="100000"/>
            </a:pPr>
            <a:endParaRPr lang="cs-CZ" b="1" u="sng" dirty="0"/>
          </a:p>
          <a:p>
            <a:pPr algn="just">
              <a:lnSpc>
                <a:spcPct val="120000"/>
              </a:lnSpc>
              <a:buSzPct val="100000"/>
            </a:pPr>
            <a:endParaRPr lang="cs-CZ" b="1" u="sng" dirty="0"/>
          </a:p>
          <a:p>
            <a:pPr algn="just">
              <a:lnSpc>
                <a:spcPct val="120000"/>
              </a:lnSpc>
              <a:buSzPct val="100000"/>
            </a:pPr>
            <a:endParaRPr lang="cs-CZ" sz="1200" b="1" u="sng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3C2D61CB-7FC1-34A4-0718-7A8049826773}"/>
              </a:ext>
            </a:extLst>
          </p:cNvPr>
          <p:cNvSpPr txBox="1">
            <a:spLocks/>
          </p:cNvSpPr>
          <p:nvPr/>
        </p:nvSpPr>
        <p:spPr>
          <a:xfrm>
            <a:off x="433024" y="925280"/>
            <a:ext cx="11528394" cy="5923095"/>
          </a:xfrm>
          <a:prstGeom prst="rect">
            <a:avLst/>
          </a:prstGeom>
        </p:spPr>
        <p:txBody>
          <a:bodyPr>
            <a:normAutofit/>
          </a:bodyPr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4000" indent="-216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04000" indent="-216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  <a:defRPr sz="15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04000" indent="-216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  <a:defRPr sz="12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04000" indent="-216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Aktuální průměrné ceny zajišťování distribuce elektřiny pro rok 2026</a:t>
            </a:r>
          </a:p>
          <a:p>
            <a:pPr algn="just">
              <a:lnSpc>
                <a:spcPct val="120000"/>
              </a:lnSpc>
              <a:buSzPct val="100000"/>
            </a:pPr>
            <a:endParaRPr lang="cs-CZ" sz="1600" b="1" u="sng" dirty="0"/>
          </a:p>
          <a:p>
            <a:pPr marL="0" indent="0" algn="just">
              <a:lnSpc>
                <a:spcPct val="120000"/>
              </a:lnSpc>
              <a:buSzPct val="100000"/>
              <a:buNone/>
            </a:pPr>
            <a:endParaRPr lang="cs-CZ" sz="1600" b="1" u="sng" dirty="0"/>
          </a:p>
          <a:p>
            <a:pPr marL="0" indent="0" algn="just">
              <a:lnSpc>
                <a:spcPct val="120000"/>
              </a:lnSpc>
              <a:buSzPct val="100000"/>
              <a:buNone/>
            </a:pPr>
            <a:endParaRPr lang="cs-CZ" sz="1600" b="1" u="sng" dirty="0"/>
          </a:p>
          <a:p>
            <a:pPr marL="0" indent="0" algn="just">
              <a:lnSpc>
                <a:spcPct val="120000"/>
              </a:lnSpc>
              <a:buSzPct val="100000"/>
              <a:buNone/>
            </a:pPr>
            <a:endParaRPr lang="cs-CZ" sz="1600" b="1" u="sng" dirty="0"/>
          </a:p>
          <a:p>
            <a:pPr marL="0" indent="0" algn="just">
              <a:lnSpc>
                <a:spcPct val="120000"/>
              </a:lnSpc>
              <a:buSzPct val="100000"/>
              <a:buNone/>
            </a:pPr>
            <a:endParaRPr lang="cs-CZ" sz="2400" b="1" u="sng" dirty="0"/>
          </a:p>
          <a:p>
            <a:pPr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Předběžný odhad průměrných cen dle ITS pro rok 2026 </a:t>
            </a:r>
            <a:br>
              <a:rPr 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(nejedná se o konečné hodnoty!)</a:t>
            </a:r>
            <a:endParaRPr lang="cs-CZ" sz="22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buSzPct val="100000"/>
              <a:buNone/>
            </a:pPr>
            <a:endParaRPr lang="cs-CZ" b="1" u="sng" dirty="0"/>
          </a:p>
          <a:p>
            <a:pPr marL="0" indent="0" algn="just">
              <a:lnSpc>
                <a:spcPct val="120000"/>
              </a:lnSpc>
              <a:buSzPct val="100000"/>
              <a:buNone/>
            </a:pPr>
            <a:endParaRPr lang="cs-CZ" b="1" u="sng" dirty="0"/>
          </a:p>
          <a:p>
            <a:pPr algn="just">
              <a:lnSpc>
                <a:spcPct val="120000"/>
              </a:lnSpc>
              <a:buSzPct val="100000"/>
            </a:pPr>
            <a:endParaRPr lang="cs-CZ" b="1" u="sng" dirty="0"/>
          </a:p>
          <a:p>
            <a:pPr algn="just">
              <a:lnSpc>
                <a:spcPct val="120000"/>
              </a:lnSpc>
              <a:buSzPct val="100000"/>
            </a:pPr>
            <a:endParaRPr lang="cs-CZ" b="1" u="sng" dirty="0"/>
          </a:p>
          <a:p>
            <a:pPr marL="0" indent="0" algn="just">
              <a:lnSpc>
                <a:spcPct val="120000"/>
              </a:lnSpc>
              <a:buSzPct val="100000"/>
              <a:buNone/>
            </a:pPr>
            <a:endParaRPr lang="cs-CZ" b="1" u="sng" dirty="0"/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73795CD5-BD54-7823-5022-ECE7C6CCD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45209"/>
              </p:ext>
            </p:extLst>
          </p:nvPr>
        </p:nvGraphicFramePr>
        <p:xfrm>
          <a:off x="591162" y="1477687"/>
          <a:ext cx="6290830" cy="20826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38">
                  <a:extLst>
                    <a:ext uri="{9D8B030D-6E8A-4147-A177-3AD203B41FA5}">
                      <a16:colId xmlns:a16="http://schemas.microsoft.com/office/drawing/2014/main" val="2803882273"/>
                    </a:ext>
                  </a:extLst>
                </a:gridCol>
                <a:gridCol w="2152612">
                  <a:extLst>
                    <a:ext uri="{9D8B030D-6E8A-4147-A177-3AD203B41FA5}">
                      <a16:colId xmlns:a16="http://schemas.microsoft.com/office/drawing/2014/main" val="2502810657"/>
                    </a:ext>
                  </a:extLst>
                </a:gridCol>
                <a:gridCol w="2621180">
                  <a:extLst>
                    <a:ext uri="{9D8B030D-6E8A-4147-A177-3AD203B41FA5}">
                      <a16:colId xmlns:a16="http://schemas.microsoft.com/office/drawing/2014/main" val="353712790"/>
                    </a:ext>
                  </a:extLst>
                </a:gridCol>
              </a:tblGrid>
              <a:tr h="9172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Hladina napětí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Měsíční cena za roční rezervovanou kapacitu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Měsíční cena za měsíční rezervovanou kapacitu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696364"/>
                  </a:ext>
                </a:extLst>
              </a:tr>
              <a:tr h="36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[Kč/MW/měsíc]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[Kč/MW/měsíc]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203220"/>
                  </a:ext>
                </a:extLst>
              </a:tr>
              <a:tr h="4018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VVN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cs-CZ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117 432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cs-CZ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131 036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527269"/>
                  </a:ext>
                </a:extLst>
              </a:tr>
              <a:tr h="4018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VN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cs-CZ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252 565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cs-CZ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281 823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790596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5F68E68C-5485-C81A-D7BB-10179C551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58242"/>
              </p:ext>
            </p:extLst>
          </p:nvPr>
        </p:nvGraphicFramePr>
        <p:xfrm>
          <a:off x="591162" y="4467304"/>
          <a:ext cx="11212118" cy="1826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3572">
                  <a:extLst>
                    <a:ext uri="{9D8B030D-6E8A-4147-A177-3AD203B41FA5}">
                      <a16:colId xmlns:a16="http://schemas.microsoft.com/office/drawing/2014/main" val="2803882273"/>
                    </a:ext>
                  </a:extLst>
                </a:gridCol>
                <a:gridCol w="2369475">
                  <a:extLst>
                    <a:ext uri="{9D8B030D-6E8A-4147-A177-3AD203B41FA5}">
                      <a16:colId xmlns:a16="http://schemas.microsoft.com/office/drawing/2014/main" val="3219884418"/>
                    </a:ext>
                  </a:extLst>
                </a:gridCol>
                <a:gridCol w="2656105">
                  <a:extLst>
                    <a:ext uri="{9D8B030D-6E8A-4147-A177-3AD203B41FA5}">
                      <a16:colId xmlns:a16="http://schemas.microsoft.com/office/drawing/2014/main" val="583425625"/>
                    </a:ext>
                  </a:extLst>
                </a:gridCol>
                <a:gridCol w="2542864">
                  <a:extLst>
                    <a:ext uri="{9D8B030D-6E8A-4147-A177-3AD203B41FA5}">
                      <a16:colId xmlns:a16="http://schemas.microsoft.com/office/drawing/2014/main" val="2502810657"/>
                    </a:ext>
                  </a:extLst>
                </a:gridCol>
                <a:gridCol w="2660102">
                  <a:extLst>
                    <a:ext uri="{9D8B030D-6E8A-4147-A177-3AD203B41FA5}">
                      <a16:colId xmlns:a16="http://schemas.microsoft.com/office/drawing/2014/main" val="353712790"/>
                    </a:ext>
                  </a:extLst>
                </a:gridCol>
              </a:tblGrid>
              <a:tr h="5996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7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Hladina napětí</a:t>
                      </a:r>
                      <a:endParaRPr lang="cs-CZ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T1 RP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T1 NM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T2 RP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T2 NM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696364"/>
                  </a:ext>
                </a:extLst>
              </a:tr>
              <a:tr h="38059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[Kč/MW/měsíc]</a:t>
                      </a:r>
                      <a:endParaRPr lang="cs-CZ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[Kč/MW/měsíc]</a:t>
                      </a:r>
                      <a:endParaRPr lang="cs-CZ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[Kč/MW/měsíc]</a:t>
                      </a:r>
                      <a:endParaRPr lang="cs-CZ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[Kč/MW/měsíc]</a:t>
                      </a:r>
                      <a:endParaRPr lang="cs-CZ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203220"/>
                  </a:ext>
                </a:extLst>
              </a:tr>
              <a:tr h="42288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VVN</a:t>
                      </a:r>
                      <a:endParaRPr lang="cs-CZ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cs-CZ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96 862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cs-CZ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9 686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cs-CZ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11 586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cs-CZ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115 862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527269"/>
                  </a:ext>
                </a:extLst>
              </a:tr>
              <a:tr h="42288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7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VN</a:t>
                      </a:r>
                      <a:endParaRPr lang="cs-CZ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cs-CZ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190 133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cs-CZ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19 013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cs-CZ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22 743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cs-CZ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227 429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790596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F89DDC46-92EF-E1C8-D5C9-C932698B0E3F}"/>
              </a:ext>
            </a:extLst>
          </p:cNvPr>
          <p:cNvSpPr txBox="1"/>
          <p:nvPr/>
        </p:nvSpPr>
        <p:spPr>
          <a:xfrm>
            <a:off x="591162" y="6224629"/>
            <a:ext cx="6096000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20000"/>
              </a:lnSpc>
              <a:buSzPct val="100000"/>
              <a:buNone/>
            </a:pP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Hodnoty pro ČEZ Distribuce, a. s.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A24CEEFD-047A-8864-1C36-4D30DEB8C75B}"/>
              </a:ext>
            </a:extLst>
          </p:cNvPr>
          <p:cNvSpPr/>
          <p:nvPr/>
        </p:nvSpPr>
        <p:spPr>
          <a:xfrm>
            <a:off x="2095500" y="3175000"/>
            <a:ext cx="2171700" cy="385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6E0ECBB5-AC30-7DD7-6E8F-A55588CA0ADE}"/>
              </a:ext>
            </a:extLst>
          </p:cNvPr>
          <p:cNvSpPr/>
          <p:nvPr/>
        </p:nvSpPr>
        <p:spPr>
          <a:xfrm>
            <a:off x="6605120" y="5868322"/>
            <a:ext cx="5193892" cy="4025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Speech Bubble: Rectangle 9">
            <a:extLst>
              <a:ext uri="{FF2B5EF4-FFF2-40B4-BE49-F238E27FC236}">
                <a16:creationId xmlns:a16="http://schemas.microsoft.com/office/drawing/2014/main" id="{C90348B5-C543-5155-7A38-F42AEE26FBC7}"/>
              </a:ext>
            </a:extLst>
          </p:cNvPr>
          <p:cNvSpPr/>
          <p:nvPr/>
        </p:nvSpPr>
        <p:spPr>
          <a:xfrm>
            <a:off x="7256029" y="1552872"/>
            <a:ext cx="3728337" cy="1227914"/>
          </a:xfrm>
          <a:prstGeom prst="wedgeRectCallout">
            <a:avLst>
              <a:gd name="adj1" fmla="val -63440"/>
              <a:gd name="adj2" fmla="val 108281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Dnes plně odpuštěno, pokud BESS vrátí 80% odebrané elektřiny do sítě. Vyhodnocení měsíčně.</a:t>
            </a:r>
            <a:endParaRPr lang="cs-CZ" sz="19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11">
            <a:extLst>
              <a:ext uri="{FF2B5EF4-FFF2-40B4-BE49-F238E27FC236}">
                <a16:creationId xmlns:a16="http://schemas.microsoft.com/office/drawing/2014/main" id="{BACAA81D-F456-C41A-9C13-9C351716CACA}"/>
              </a:ext>
            </a:extLst>
          </p:cNvPr>
          <p:cNvSpPr/>
          <p:nvPr/>
        </p:nvSpPr>
        <p:spPr>
          <a:xfrm>
            <a:off x="8420101" y="2961460"/>
            <a:ext cx="3699456" cy="1189174"/>
          </a:xfrm>
          <a:prstGeom prst="wedgeRectCallout">
            <a:avLst>
              <a:gd name="adj1" fmla="val -29815"/>
              <a:gd name="adj2" fmla="val 192218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 1.1.2027 BESS hradí poplatek za příkon vždy a za něměřené maximum sleva 0 až 100% dle % vrácené elektřiny</a:t>
            </a:r>
            <a:endParaRPr lang="cs-CZ" sz="19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D21E91E-5753-4CDC-B488-9FD1BE750DFF}"/>
              </a:ext>
            </a:extLst>
          </p:cNvPr>
          <p:cNvSpPr txBox="1"/>
          <p:nvPr/>
        </p:nvSpPr>
        <p:spPr>
          <a:xfrm>
            <a:off x="7505701" y="6609991"/>
            <a:ext cx="4686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Zdroj: Prezentace Alexandra Černého (ERÚ), František Vašek (MND)</a:t>
            </a:r>
          </a:p>
        </p:txBody>
      </p:sp>
    </p:spTree>
    <p:extLst>
      <p:ext uri="{BB962C8B-B14F-4D97-AF65-F5344CB8AC3E}">
        <p14:creationId xmlns:p14="http://schemas.microsoft.com/office/powerpoint/2010/main" val="3493543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37BE80BB-EEE0-7390-AF4E-EC532C21D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1AAFA7F7-BB01-D2B5-FCDE-C15B9EA4BB8A}"/>
              </a:ext>
            </a:extLst>
          </p:cNvPr>
          <p:cNvSpPr/>
          <p:nvPr/>
        </p:nvSpPr>
        <p:spPr>
          <a:xfrm>
            <a:off x="0" y="6339700"/>
            <a:ext cx="12192000" cy="547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7E5FB645-1E28-33FD-2275-394C7C8225C9}"/>
              </a:ext>
            </a:extLst>
          </p:cNvPr>
          <p:cNvSpPr/>
          <p:nvPr/>
        </p:nvSpPr>
        <p:spPr>
          <a:xfrm>
            <a:off x="344124" y="2937380"/>
            <a:ext cx="11503752" cy="8122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Google Shape;70;p2">
                <a:extLst>
                  <a:ext uri="{FF2B5EF4-FFF2-40B4-BE49-F238E27FC236}">
                    <a16:creationId xmlns:a16="http://schemas.microsoft.com/office/drawing/2014/main" id="{EB3349C6-AEE5-BEB4-0498-890EC687341D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44124" y="850392"/>
                <a:ext cx="11588058" cy="57955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lvl="3" indent="0" algn="just">
                  <a:spcAft>
                    <a:spcPts val="1200"/>
                  </a:spcAft>
                  <a:buClrTx/>
                  <a:buSzPct val="150000"/>
                  <a:buNone/>
                </a:pPr>
                <a:r>
                  <a:rPr lang="cs-CZ" sz="1600" b="1" u="sng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Návrh vychází z varianty C - budou stanoveny dvě hraniční hodnoty účinnosti U1 a U2, pro které platí 0 &lt; U1 &lt; U2 &lt; 1:</a:t>
                </a:r>
              </a:p>
              <a:p>
                <a:pPr marL="465750" lvl="3" indent="-285750" algn="just">
                  <a:spcAft>
                    <a:spcPts val="1200"/>
                  </a:spcAft>
                  <a:buClrTx/>
                  <a:buSzPct val="150000"/>
                  <a:buFont typeface="Arial" panose="020B0604020202020204" pitchFamily="34" charset="0"/>
                  <a:buChar char="•"/>
                </a:pPr>
                <a:r>
                  <a:rPr lang="cs-CZ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 případě dosažení účinnosti o hodnotě </a:t>
                </a:r>
                <a:r>
                  <a:rPr lang="cs-CZ" sz="1600" i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</a:t>
                </a:r>
                <a:r>
                  <a:rPr lang="cs-CZ" sz="1600" i="1" baseline="-25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cs-CZ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nižší bude v daném zúčtovacím období (kalendářním měsíci) hrazena plná cena za maximální odebraný výkon.</a:t>
                </a:r>
              </a:p>
              <a:p>
                <a:pPr marL="465750" lvl="3" indent="-285750" algn="just">
                  <a:spcAft>
                    <a:spcPts val="1200"/>
                  </a:spcAft>
                  <a:buClrTx/>
                  <a:buSzPct val="150000"/>
                  <a:buFont typeface="Arial" panose="020B0604020202020204" pitchFamily="34" charset="0"/>
                  <a:buChar char="•"/>
                </a:pPr>
                <a:r>
                  <a:rPr lang="cs-CZ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 případě dosažení účinnosti o hodnotě </a:t>
                </a:r>
                <a:r>
                  <a:rPr lang="cs-CZ" sz="1600" i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</a:t>
                </a:r>
                <a:r>
                  <a:rPr lang="cs-CZ" sz="1600" i="1" baseline="-25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cs-CZ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vyšší, </a:t>
                </a:r>
                <a:r>
                  <a:rPr lang="cs-CZ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nebude</a:t>
                </a:r>
                <a:r>
                  <a:rPr lang="cs-CZ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v daném zúčtovacím období hrazena cena za maximální odebraný výkon.</a:t>
                </a:r>
              </a:p>
              <a:p>
                <a:pPr marL="465750" lvl="3" indent="-285750" algn="just">
                  <a:spcAft>
                    <a:spcPts val="1200"/>
                  </a:spcAft>
                  <a:buClrTx/>
                  <a:buSzPct val="150000"/>
                  <a:buFont typeface="Arial" panose="020B0604020202020204" pitchFamily="34" charset="0"/>
                  <a:buChar char="•"/>
                </a:pPr>
                <a:r>
                  <a:rPr lang="cs-CZ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 případě dosažení účinnosti o hodnotě mezi </a:t>
                </a:r>
                <a:r>
                  <a:rPr lang="cs-CZ" sz="1600" i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</a:t>
                </a:r>
                <a:r>
                  <a:rPr lang="cs-CZ" sz="1600" i="1" baseline="-25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cs-CZ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cs-CZ" sz="1600" i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</a:t>
                </a:r>
                <a:r>
                  <a:rPr lang="cs-CZ" sz="1600" i="1" baseline="-25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cs-CZ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bude platba ceny za maximální odebraný výkon v daném zúčtovacím období stanovena lineárně podle následujícího vzorce:</a:t>
                </a:r>
              </a:p>
              <a:p>
                <a:pPr marL="0" lvl="3" indent="0" algn="just">
                  <a:spcAft>
                    <a:spcPts val="1200"/>
                  </a:spcAft>
                  <a:buClrTx/>
                  <a:buSzPct val="150000"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platba</m:t>
                      </m:r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ceny</m:t>
                      </m:r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za</m:t>
                      </m:r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maxim</m:t>
                      </m:r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í </m:t>
                      </m:r>
                      <m:r>
                        <m:rPr>
                          <m:sty m:val="p"/>
                        </m:rP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odebran</m:t>
                      </m:r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ý </m:t>
                      </m:r>
                      <m:r>
                        <m:rPr>
                          <m:sty m:val="p"/>
                        </m:rP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ý</m:t>
                      </m:r>
                      <m:r>
                        <m:rPr>
                          <m:sty m:val="p"/>
                        </m:rP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kon</m:t>
                      </m:r>
                      <m:r>
                        <a:rPr lang="en-US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cena</m:t>
                      </m:r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za</m:t>
                      </m:r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maxim</m:t>
                      </m:r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í </m:t>
                      </m:r>
                      <m:r>
                        <m:rPr>
                          <m:sty m:val="p"/>
                        </m:rP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odbran</m:t>
                      </m:r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ý </m:t>
                      </m:r>
                      <m:r>
                        <m:rPr>
                          <m:sty m:val="p"/>
                        </m:rP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ý</m:t>
                      </m:r>
                      <m:r>
                        <m:rPr>
                          <m:sty m:val="p"/>
                        </m:rP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kon</m:t>
                      </m:r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∗(1−</m:t>
                      </m:r>
                      <m:f>
                        <m:fPr>
                          <m:ctrlPr>
                            <a:rPr lang="cs-CZ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cs-CZ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cs-CZ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Odebran</m:t>
                                  </m:r>
                                  <m: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á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  <m: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zp</m:t>
                                  </m:r>
                                  <m: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ě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tn</m:t>
                                  </m:r>
                                  <m: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ě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dodan</m:t>
                                  </m:r>
                                  <m: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á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elekt</m:t>
                                  </m:r>
                                  <m: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ř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ina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Odebran</m:t>
                                  </m:r>
                                  <m: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á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elekt</m:t>
                                  </m:r>
                                  <m: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ř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ina</m:t>
                                  </m:r>
                                  <m: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ze</m:t>
                                  </m:r>
                                  <m: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soustavy</m:t>
                                  </m:r>
                                </m:den>
                              </m:f>
                              <m:r>
                                <a:rPr lang="en-US" sz="15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cs-CZ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e>
                                <m:sub>
                                  <m:r>
                                    <a:rPr lang="en-US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cs-CZ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cs-CZ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e>
                                <m:sub>
                                  <m: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5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cs-CZ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cs-CZ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e>
                                <m:sub>
                                  <m:r>
                                    <a:rPr lang="en-US" sz="1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cs-CZ" sz="15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).</m:t>
                      </m:r>
                    </m:oMath>
                  </m:oMathPara>
                </a14:m>
                <a:endParaRPr lang="cs-CZ" sz="15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3" indent="0" algn="just">
                  <a:spcAft>
                    <a:spcPts val="1200"/>
                  </a:spcAft>
                  <a:buClrTx/>
                  <a:buSzPct val="150000"/>
                  <a:buNone/>
                </a:pPr>
                <a:r>
                  <a:rPr lang="cs-CZ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Parametry U</a:t>
                </a:r>
                <a:r>
                  <a:rPr lang="cs-CZ" sz="1600" b="1" baseline="-25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cs-CZ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U</a:t>
                </a:r>
                <a:r>
                  <a:rPr lang="cs-CZ" sz="1600" b="1" baseline="-25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cs-CZ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pro akumulaci a PVE: </a:t>
                </a:r>
                <a:endParaRPr lang="cs-CZ" sz="1600" b="1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3" indent="0">
                  <a:buClrTx/>
                  <a:buSzPct val="150000"/>
                  <a:buNone/>
                </a:pPr>
                <a:r>
                  <a:rPr lang="cs-CZ" sz="1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PVE</a:t>
                </a:r>
                <a:r>
                  <a:rPr lang="cs-CZ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cs-CZ" sz="1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a:rPr lang="cs-CZ" sz="1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sz="1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=0,5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  <a:r>
                  <a:rPr lang="cs-CZ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cs-CZ" sz="1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a:rPr lang="cs-CZ" sz="1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1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=0,7</m:t>
                    </m:r>
                  </m:oMath>
                </a14:m>
                <a:endParaRPr lang="cs-CZ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3" indent="0">
                  <a:buClrTx/>
                  <a:buSzPct val="150000"/>
                  <a:buNone/>
                </a:pPr>
                <a:r>
                  <a:rPr lang="cs-CZ" sz="1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Akumulace VVN:  </a:t>
                </a:r>
                <a:r>
                  <a:rPr lang="cs-CZ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cs-CZ" sz="1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a:rPr lang="cs-CZ" sz="1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sz="1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=0,6</m:t>
                    </m:r>
                    <m:r>
                      <a:rPr lang="en-US" sz="1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cs-CZ" sz="1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cs-CZ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Odebran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á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zp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ě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ě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dodan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á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elekt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ř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ina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Dodan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á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elekt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ř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ina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soustavy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  <a:r>
                  <a:rPr lang="cs-CZ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cs-CZ" sz="1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a:rPr lang="cs-CZ" sz="1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1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=0,7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cs-CZ" sz="1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cs-CZ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Odebran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á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zp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ě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ě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dodan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á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elekt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ř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ina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Dodan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á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elekt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ř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ina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soustavy</m:t>
                            </m:r>
                          </m:den>
                        </m:f>
                      </m:e>
                    </m:d>
                  </m:oMath>
                </a14:m>
                <a:endParaRPr lang="cs-CZ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 lvl="3">
                  <a:buClrTx/>
                  <a:buSzPct val="150000"/>
                  <a:buFont typeface="Arial" panose="020B0604020202020204" pitchFamily="34" charset="0"/>
                  <a:buChar char="•"/>
                </a:pPr>
                <a:endParaRPr lang="cs-CZ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3" indent="0">
                  <a:buClrTx/>
                  <a:buSzPct val="150000"/>
                  <a:buNone/>
                </a:pPr>
                <a:r>
                  <a:rPr lang="cs-CZ" sz="14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Akumulace VN:  </a:t>
                </a:r>
                <a:r>
                  <a:rPr lang="cs-CZ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cs-CZ" sz="1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a:rPr lang="cs-CZ" sz="1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sz="1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=0,6</m:t>
                    </m:r>
                    <m:r>
                      <a:rPr lang="en-US" sz="1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cs-CZ" sz="1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cs-CZ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Odebran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á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zp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ě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ě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dodan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á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elekt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ř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ina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Dodan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á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elekt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ř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ina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soustavy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  <a:r>
                  <a:rPr lang="cs-CZ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cs-CZ" sz="1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a:rPr lang="cs-CZ" sz="1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1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=0,75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cs-CZ" sz="1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cs-CZ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Odebran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á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zp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ě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ě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dodan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á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elekt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ř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ina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Dodan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á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elekt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ř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ina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do</m:t>
                            </m:r>
                            <m: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cs-CZ" sz="14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soustavy</m:t>
                            </m:r>
                          </m:den>
                        </m:f>
                      </m:e>
                    </m:d>
                  </m:oMath>
                </a14:m>
                <a:endParaRPr lang="cs-CZ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 lvl="3">
                  <a:buClrTx/>
                  <a:buSzPct val="150000"/>
                  <a:buFont typeface="Arial" panose="020B0604020202020204" pitchFamily="34" charset="0"/>
                  <a:buChar char="•"/>
                </a:pPr>
                <a:endParaRPr lang="cs-CZ" sz="15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3" indent="0">
                  <a:buClrTx/>
                  <a:buSzPct val="150000"/>
                  <a:buNone/>
                </a:pPr>
                <a14:m>
                  <m:oMath xmlns:m="http://schemas.openxmlformats.org/officeDocument/2006/math">
                    <m:r>
                      <a:rPr lang="cs-CZ" sz="15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</m:t>
                    </m:r>
                    <m:d>
                      <m:dPr>
                        <m:ctrlPr>
                          <a:rPr lang="cs-CZ" sz="1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5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cs-CZ" sz="15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je rostoucí funkcí </a:t>
                </a:r>
                <a14:m>
                  <m:oMath xmlns:m="http://schemas.openxmlformats.org/officeDocument/2006/math">
                    <m:r>
                      <a:rPr lang="cs-CZ" sz="15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cs-CZ" sz="15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 tím, přičemž platí, že </a:t>
                </a:r>
                <a14:m>
                  <m:oMath xmlns:m="http://schemas.openxmlformats.org/officeDocument/2006/math">
                    <m:r>
                      <a:rPr lang="cs-CZ" sz="15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</m:t>
                    </m:r>
                    <m:d>
                      <m:dPr>
                        <m:ctrlPr>
                          <a:rPr lang="cs-CZ" sz="1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5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cs-CZ" sz="15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sz="15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cs-CZ" sz="15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cs-CZ" sz="15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</m:t>
                    </m:r>
                    <m:d>
                      <m:dPr>
                        <m:ctrlPr>
                          <a:rPr lang="cs-CZ" sz="1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5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cs-CZ" sz="15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cs-CZ" sz="15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cs-CZ" sz="15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3" indent="0">
                  <a:buClrTx/>
                  <a:buSzPct val="150000"/>
                  <a:buNone/>
                </a:pPr>
                <a:r>
                  <a:rPr lang="cs-CZ" sz="15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Přesná forma funkce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15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cs-CZ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cs-CZ" sz="15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cs-CZ" sz="15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bude specifikována na základě vyhodnocení připomínek a dalších analýz. Cílem této funkce je zohlednit nižší zdánlivou účinnost akumulace při využití nabíjení z výrobny připojené v OPM spolu s akumulací.</a:t>
                </a:r>
                <a:endParaRPr lang="cs-CZ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cs-CZ" sz="29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cs-CZ" sz="27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Google Shape;70;p2">
                <a:extLst>
                  <a:ext uri="{FF2B5EF4-FFF2-40B4-BE49-F238E27FC236}">
                    <a16:creationId xmlns:a16="http://schemas.microsoft.com/office/drawing/2014/main" id="{EB3349C6-AEE5-BEB4-0498-890EC687341D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44124" y="850392"/>
                <a:ext cx="11588058" cy="5795505"/>
              </a:xfrm>
              <a:prstGeom prst="rect">
                <a:avLst/>
              </a:prstGeom>
              <a:blipFill>
                <a:blip r:embed="rId3"/>
                <a:stretch>
                  <a:fillRect l="-263" r="-316" b="-11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297;p22">
            <a:extLst>
              <a:ext uri="{FF2B5EF4-FFF2-40B4-BE49-F238E27FC236}">
                <a16:creationId xmlns:a16="http://schemas.microsoft.com/office/drawing/2014/main" id="{DD2F925E-C269-C14C-E07D-1A717CEFAC0B}"/>
              </a:ext>
            </a:extLst>
          </p:cNvPr>
          <p:cNvSpPr txBox="1"/>
          <p:nvPr/>
        </p:nvSpPr>
        <p:spPr>
          <a:xfrm>
            <a:off x="344124" y="212103"/>
            <a:ext cx="11528394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2D96CD"/>
              </a:buClr>
              <a:buSzPts val="3200"/>
              <a:defRPr/>
            </a:pPr>
            <a:r>
              <a:rPr lang="cs-CZ" b="1" kern="0" dirty="0">
                <a:solidFill>
                  <a:srgbClr val="00B0F0"/>
                </a:solidFill>
              </a:rPr>
              <a:t>TARIFNÍ STRUKTURA - </a:t>
            </a:r>
            <a:r>
              <a:rPr lang="cs-CZ" b="1" kern="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ávrh nastavení tarifů pro akumulaci a PVE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467366D-FB77-E4C7-53C0-53B8240F91E8}"/>
              </a:ext>
            </a:extLst>
          </p:cNvPr>
          <p:cNvSpPr txBox="1"/>
          <p:nvPr/>
        </p:nvSpPr>
        <p:spPr>
          <a:xfrm>
            <a:off x="8369203" y="6581001"/>
            <a:ext cx="3822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Zdroj: Prezentace Alexandra Černého, ERÚ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BFE1EB1-4585-7567-7359-5B5F16842552}"/>
              </a:ext>
            </a:extLst>
          </p:cNvPr>
          <p:cNvSpPr/>
          <p:nvPr/>
        </p:nvSpPr>
        <p:spPr>
          <a:xfrm>
            <a:off x="9112170" y="3834397"/>
            <a:ext cx="2908233" cy="1819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6459F9B7-FB0E-0C77-47E8-5DB88369BF44}"/>
              </a:ext>
            </a:extLst>
          </p:cNvPr>
          <p:cNvCxnSpPr>
            <a:cxnSpLocks/>
          </p:cNvCxnSpPr>
          <p:nvPr/>
        </p:nvCxnSpPr>
        <p:spPr>
          <a:xfrm>
            <a:off x="9393806" y="3793164"/>
            <a:ext cx="0" cy="141642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0162BA21-2612-B536-9A15-0FD22756A740}"/>
              </a:ext>
            </a:extLst>
          </p:cNvPr>
          <p:cNvCxnSpPr>
            <a:cxnSpLocks/>
          </p:cNvCxnSpPr>
          <p:nvPr/>
        </p:nvCxnSpPr>
        <p:spPr>
          <a:xfrm flipH="1">
            <a:off x="9393806" y="5209593"/>
            <a:ext cx="253837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>
            <a:extLst>
              <a:ext uri="{FF2B5EF4-FFF2-40B4-BE49-F238E27FC236}">
                <a16:creationId xmlns:a16="http://schemas.microsoft.com/office/drawing/2014/main" id="{658CF4F2-5CC2-3971-4D96-952EBC2D87CF}"/>
              </a:ext>
            </a:extLst>
          </p:cNvPr>
          <p:cNvSpPr/>
          <p:nvPr/>
        </p:nvSpPr>
        <p:spPr>
          <a:xfrm>
            <a:off x="10621969" y="5209593"/>
            <a:ext cx="376519" cy="188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solidFill>
                  <a:schemeClr val="accent1"/>
                </a:solidFill>
              </a:rPr>
              <a:t>U</a:t>
            </a:r>
            <a:r>
              <a:rPr lang="cs-CZ" sz="1100" b="1" baseline="-25000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84585B46-EF2C-8F2F-80A9-25FB3F587E0D}"/>
              </a:ext>
            </a:extLst>
          </p:cNvPr>
          <p:cNvSpPr/>
          <p:nvPr/>
        </p:nvSpPr>
        <p:spPr>
          <a:xfrm>
            <a:off x="11289837" y="5209593"/>
            <a:ext cx="376519" cy="188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solidFill>
                  <a:schemeClr val="accent1"/>
                </a:solidFill>
              </a:rPr>
              <a:t>U</a:t>
            </a:r>
            <a:r>
              <a:rPr lang="cs-CZ" sz="1100" b="1" baseline="-25000" dirty="0">
                <a:solidFill>
                  <a:schemeClr val="accent1"/>
                </a:solidFill>
              </a:rPr>
              <a:t>2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6231AAE-C43C-9DFA-C7B9-20E41F55E549}"/>
              </a:ext>
            </a:extLst>
          </p:cNvPr>
          <p:cNvCxnSpPr>
            <a:cxnSpLocks/>
          </p:cNvCxnSpPr>
          <p:nvPr/>
        </p:nvCxnSpPr>
        <p:spPr>
          <a:xfrm>
            <a:off x="10783058" y="3855969"/>
            <a:ext cx="0" cy="13536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31D89432-70EE-415A-69C2-12C1115DD3CF}"/>
              </a:ext>
            </a:extLst>
          </p:cNvPr>
          <p:cNvCxnSpPr>
            <a:cxnSpLocks/>
          </p:cNvCxnSpPr>
          <p:nvPr/>
        </p:nvCxnSpPr>
        <p:spPr>
          <a:xfrm>
            <a:off x="11441152" y="3855969"/>
            <a:ext cx="0" cy="13536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B36542DF-3175-6118-B271-CD8A8DD4D823}"/>
              </a:ext>
            </a:extLst>
          </p:cNvPr>
          <p:cNvSpPr/>
          <p:nvPr/>
        </p:nvSpPr>
        <p:spPr>
          <a:xfrm>
            <a:off x="9461941" y="5306303"/>
            <a:ext cx="1146659" cy="188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baseline="-25000" dirty="0">
                <a:solidFill>
                  <a:schemeClr val="accent1"/>
                </a:solidFill>
              </a:rPr>
              <a:t>Účinnost </a:t>
            </a:r>
            <a:r>
              <a:rPr lang="en-US" sz="2000" b="1" baseline="-25000" dirty="0">
                <a:solidFill>
                  <a:schemeClr val="accent1"/>
                </a:solidFill>
              </a:rPr>
              <a:t>[%]</a:t>
            </a:r>
            <a:endParaRPr lang="cs-CZ" sz="1600" b="1" baseline="-25000" dirty="0">
              <a:solidFill>
                <a:schemeClr val="accent1"/>
              </a:solidFill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D9CF1FDA-C0E3-D521-5F91-07BEC25CE929}"/>
              </a:ext>
            </a:extLst>
          </p:cNvPr>
          <p:cNvSpPr/>
          <p:nvPr/>
        </p:nvSpPr>
        <p:spPr>
          <a:xfrm rot="16200000">
            <a:off x="8618040" y="4673597"/>
            <a:ext cx="1146659" cy="188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baseline="-25000" dirty="0">
                <a:solidFill>
                  <a:schemeClr val="accent1"/>
                </a:solidFill>
              </a:rPr>
              <a:t>  Platba </a:t>
            </a:r>
            <a:r>
              <a:rPr lang="en-US" sz="2000" b="1" baseline="-25000" dirty="0">
                <a:solidFill>
                  <a:schemeClr val="accent1"/>
                </a:solidFill>
              </a:rPr>
              <a:t>[%]</a:t>
            </a:r>
            <a:endParaRPr lang="cs-CZ" sz="1600" b="1" baseline="-25000" dirty="0">
              <a:solidFill>
                <a:schemeClr val="accent1"/>
              </a:solidFill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894694B3-8C5D-4CC0-770D-BFC53B278CA2}"/>
              </a:ext>
            </a:extLst>
          </p:cNvPr>
          <p:cNvSpPr/>
          <p:nvPr/>
        </p:nvSpPr>
        <p:spPr>
          <a:xfrm rot="16200000">
            <a:off x="9004591" y="4043555"/>
            <a:ext cx="563427" cy="188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accent1"/>
                </a:solidFill>
              </a:rPr>
              <a:t>100 %</a:t>
            </a:r>
            <a:endParaRPr lang="cs-CZ" sz="1100" b="1" baseline="-25000" dirty="0">
              <a:solidFill>
                <a:schemeClr val="accent1"/>
              </a:solidFill>
            </a:endParaRP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735D890D-AB1B-8694-6CE3-55DB475C91B1}"/>
              </a:ext>
            </a:extLst>
          </p:cNvPr>
          <p:cNvCxnSpPr>
            <a:cxnSpLocks/>
          </p:cNvCxnSpPr>
          <p:nvPr/>
        </p:nvCxnSpPr>
        <p:spPr>
          <a:xfrm flipH="1">
            <a:off x="9395424" y="4137683"/>
            <a:ext cx="2545486" cy="2242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2">
            <a:extLst>
              <a:ext uri="{FF2B5EF4-FFF2-40B4-BE49-F238E27FC236}">
                <a16:creationId xmlns:a16="http://schemas.microsoft.com/office/drawing/2014/main" id="{7803BD4E-6B84-393B-1A47-004B47639868}"/>
              </a:ext>
            </a:extLst>
          </p:cNvPr>
          <p:cNvSpPr/>
          <p:nvPr/>
        </p:nvSpPr>
        <p:spPr>
          <a:xfrm>
            <a:off x="9141852" y="5156740"/>
            <a:ext cx="376519" cy="188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accent1"/>
                </a:solidFill>
              </a:rPr>
              <a:t>0</a:t>
            </a:r>
            <a:endParaRPr lang="cs-CZ" sz="1100" b="1" baseline="-25000" dirty="0">
              <a:solidFill>
                <a:schemeClr val="accent1"/>
              </a:solidFill>
            </a:endParaRPr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109BD509-047B-CD72-6EB0-5BF28006E763}"/>
              </a:ext>
            </a:extLst>
          </p:cNvPr>
          <p:cNvCxnSpPr>
            <a:cxnSpLocks/>
          </p:cNvCxnSpPr>
          <p:nvPr/>
        </p:nvCxnSpPr>
        <p:spPr>
          <a:xfrm flipH="1">
            <a:off x="9380433" y="4160106"/>
            <a:ext cx="139317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A587FB68-EE2C-7CFD-8288-72E6CB868634}"/>
              </a:ext>
            </a:extLst>
          </p:cNvPr>
          <p:cNvCxnSpPr>
            <a:cxnSpLocks/>
          </p:cNvCxnSpPr>
          <p:nvPr/>
        </p:nvCxnSpPr>
        <p:spPr>
          <a:xfrm>
            <a:off x="10797109" y="4160106"/>
            <a:ext cx="653232" cy="1047063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67207446-79A8-7761-A4CA-33007F10729F}"/>
              </a:ext>
            </a:extLst>
          </p:cNvPr>
          <p:cNvCxnSpPr>
            <a:cxnSpLocks/>
          </p:cNvCxnSpPr>
          <p:nvPr/>
        </p:nvCxnSpPr>
        <p:spPr>
          <a:xfrm flipH="1">
            <a:off x="11465116" y="5209593"/>
            <a:ext cx="499758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050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631FC35E-C27D-F6BC-862F-2D5D5BE70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71FD871D-04C8-AD49-9880-1C9F203898B1}"/>
              </a:ext>
            </a:extLst>
          </p:cNvPr>
          <p:cNvSpPr/>
          <p:nvPr/>
        </p:nvSpPr>
        <p:spPr>
          <a:xfrm>
            <a:off x="0" y="6339700"/>
            <a:ext cx="12192000" cy="547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0" name="Google Shape;70;p2">
            <a:extLst>
              <a:ext uri="{FF2B5EF4-FFF2-40B4-BE49-F238E27FC236}">
                <a16:creationId xmlns:a16="http://schemas.microsoft.com/office/drawing/2014/main" id="{164C1CA3-28BC-EEAF-2B27-C659BD54D9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4124" y="850392"/>
            <a:ext cx="11588058" cy="579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2"/>
            <a:endParaRPr lang="cs-CZ" sz="2700" b="1" dirty="0">
              <a:solidFill>
                <a:schemeClr val="tx1"/>
              </a:solidFill>
            </a:endParaRPr>
          </a:p>
          <a:p>
            <a:pPr lvl="2"/>
            <a:endParaRPr lang="cs-CZ" sz="2700" b="1" dirty="0">
              <a:solidFill>
                <a:schemeClr val="tx1"/>
              </a:solidFill>
            </a:endParaRPr>
          </a:p>
          <a:p>
            <a:pPr lvl="2"/>
            <a:endParaRPr lang="cs-CZ" sz="2700" b="1" dirty="0">
              <a:solidFill>
                <a:schemeClr val="tx1"/>
              </a:solidFill>
            </a:endParaRPr>
          </a:p>
          <a:p>
            <a:pPr lvl="2"/>
            <a:endParaRPr lang="cs-CZ" sz="2700" b="1" dirty="0">
              <a:solidFill>
                <a:schemeClr val="tx1"/>
              </a:solidFill>
            </a:endParaRPr>
          </a:p>
          <a:p>
            <a:pPr lvl="2"/>
            <a:endParaRPr lang="cs-CZ" sz="2700" b="1" dirty="0">
              <a:solidFill>
                <a:schemeClr val="tx1"/>
              </a:solidFill>
            </a:endParaRPr>
          </a:p>
          <a:p>
            <a:pPr marL="1028700" lvl="2" indent="0">
              <a:buNone/>
            </a:pPr>
            <a:endParaRPr lang="cs-CZ" sz="2700" b="1" dirty="0">
              <a:solidFill>
                <a:schemeClr val="tx1"/>
              </a:solidFill>
            </a:endParaRPr>
          </a:p>
          <a:p>
            <a:pPr marL="1028700" lvl="2" indent="0">
              <a:buNone/>
            </a:pPr>
            <a:endParaRPr lang="cs-CZ" sz="2700" b="1" dirty="0">
              <a:solidFill>
                <a:schemeClr val="tx1"/>
              </a:solidFill>
            </a:endParaRPr>
          </a:p>
          <a:p>
            <a:pPr marL="1028700" lvl="2" indent="0">
              <a:buNone/>
            </a:pPr>
            <a:endParaRPr lang="cs-CZ" sz="2700" b="1" dirty="0">
              <a:solidFill>
                <a:schemeClr val="tx1"/>
              </a:solidFill>
            </a:endParaRPr>
          </a:p>
          <a:p>
            <a:pPr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VYR je nutné měřit stanoveným měřidlem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VYR se hlásí přes distribuční portál PDS, oprava reklamace není možná, hlásí se do 5. kalendářního dne</a:t>
            </a:r>
          </a:p>
          <a:p>
            <a:pPr lvl="2"/>
            <a:endParaRPr lang="cs-CZ" sz="2700" b="1" dirty="0">
              <a:solidFill>
                <a:schemeClr val="tx1"/>
              </a:solidFill>
            </a:endParaRPr>
          </a:p>
        </p:txBody>
      </p:sp>
      <p:sp>
        <p:nvSpPr>
          <p:cNvPr id="4" name="Google Shape;297;p22">
            <a:extLst>
              <a:ext uri="{FF2B5EF4-FFF2-40B4-BE49-F238E27FC236}">
                <a16:creationId xmlns:a16="http://schemas.microsoft.com/office/drawing/2014/main" id="{2BAD47FB-4322-8392-19B2-90DB44A89CB9}"/>
              </a:ext>
            </a:extLst>
          </p:cNvPr>
          <p:cNvSpPr txBox="1"/>
          <p:nvPr/>
        </p:nvSpPr>
        <p:spPr>
          <a:xfrm>
            <a:off x="344124" y="212103"/>
            <a:ext cx="11528394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srgbClr val="2D96CD"/>
              </a:buClr>
              <a:buSzPts val="3200"/>
              <a:defRPr/>
            </a:pPr>
            <a:r>
              <a:rPr lang="cs-CZ" b="1" kern="0" dirty="0">
                <a:solidFill>
                  <a:srgbClr val="00B0F0"/>
                </a:solidFill>
              </a:rPr>
              <a:t>TARIFNÍ STRUKTURA - </a:t>
            </a:r>
            <a:r>
              <a:rPr lang="cs-CZ" b="1" kern="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ávrh nastavení tarifů pro akumulaci a PVE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D1EB7A9-BED3-BD46-C965-2A8DD85AAE7C}"/>
              </a:ext>
            </a:extLst>
          </p:cNvPr>
          <p:cNvSpPr txBox="1"/>
          <p:nvPr/>
        </p:nvSpPr>
        <p:spPr>
          <a:xfrm>
            <a:off x="8369203" y="6581001"/>
            <a:ext cx="3822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Zdroj: Prezentace Petra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Foitla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, Solar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Global</a:t>
            </a:r>
            <a:endParaRPr lang="cs-CZ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A008A9A-955E-FE7C-5704-7E1715C80B06}"/>
              </a:ext>
            </a:extLst>
          </p:cNvPr>
          <p:cNvSpPr/>
          <p:nvPr/>
        </p:nvSpPr>
        <p:spPr>
          <a:xfrm>
            <a:off x="1912620" y="1459189"/>
            <a:ext cx="8366760" cy="246590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cs-CZ" sz="32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cs-CZ" sz="32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i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odebraná a dodaná </a:t>
            </a:r>
            <a:r>
              <a:rPr lang="cs-CZ" sz="32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cs-CZ" sz="32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EAN</a:t>
            </a:r>
            <a:r>
              <a:rPr lang="cs-CZ" sz="32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i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výroba</a:t>
            </a:r>
            <a:r>
              <a:rPr lang="cs-CZ" sz="32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2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VYR</a:t>
            </a:r>
          </a:p>
          <a:p>
            <a:pPr algn="ctr">
              <a:spcAft>
                <a:spcPts val="1200"/>
              </a:spcAft>
            </a:pPr>
            <a:r>
              <a:rPr lang="cs-CZ" sz="32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EAN</a:t>
            </a:r>
            <a:r>
              <a:rPr lang="cs-CZ" sz="32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i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výroba</a:t>
            </a:r>
            <a:r>
              <a:rPr lang="cs-CZ" sz="32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měření PDS</a:t>
            </a:r>
          </a:p>
          <a:p>
            <a:pPr algn="ctr">
              <a:spcAft>
                <a:spcPts val="1200"/>
              </a:spcAft>
            </a:pPr>
            <a:r>
              <a:rPr lang="cs-CZ" sz="32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VYR</a:t>
            </a:r>
            <a:r>
              <a:rPr lang="cs-CZ" sz="32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výroba přidružené výrobny</a:t>
            </a:r>
          </a:p>
        </p:txBody>
      </p:sp>
    </p:spTree>
    <p:extLst>
      <p:ext uri="{BB962C8B-B14F-4D97-AF65-F5344CB8AC3E}">
        <p14:creationId xmlns:p14="http://schemas.microsoft.com/office/powerpoint/2010/main" val="1472666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38143705-7745-1BD2-177D-686ECCDDC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E862A8C-69EC-0967-99AE-BBFA08A04262}"/>
              </a:ext>
            </a:extLst>
          </p:cNvPr>
          <p:cNvSpPr/>
          <p:nvPr/>
        </p:nvSpPr>
        <p:spPr>
          <a:xfrm>
            <a:off x="0" y="6339700"/>
            <a:ext cx="12192000" cy="547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0" name="Google Shape;70;p2">
            <a:extLst>
              <a:ext uri="{FF2B5EF4-FFF2-40B4-BE49-F238E27FC236}">
                <a16:creationId xmlns:a16="http://schemas.microsoft.com/office/drawing/2014/main" id="{15928CC5-357E-3538-3B29-01F76A9CA9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1914" y="925280"/>
            <a:ext cx="11793510" cy="572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AKU-BAT členem pracovní skupiny ERÚ pro </a:t>
            </a:r>
            <a:r>
              <a:rPr lang="cs-CZ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 SG ZL 10 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(akumulace) –&gt; pravidelná jednání a příprava studií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2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Výstup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analytické podklady pro správné </a:t>
            </a:r>
            <a:r>
              <a:rPr lang="cs-CZ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nastavení tarifů pro BESS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budou sloužit jako </a:t>
            </a:r>
            <a:r>
              <a:rPr lang="cs-CZ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vstup do projektu ITS ERÚ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2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Argumenty AKU-BATu v rámci příprav ITS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Vyšší zimní i letní ztráty</a:t>
            </a:r>
            <a:r>
              <a:rPr lang="en-US" sz="2200" dirty="0">
                <a:solidFill>
                  <a:schemeClr val="tx1"/>
                </a:solidFill>
              </a:rPr>
              <a:t> (chlazení, ohřev, cyklování) → návrat 80 % elektřiny je obtížně dosažitelný</a:t>
            </a:r>
            <a:r>
              <a:rPr lang="cs-CZ" sz="2200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=&gt; U2 = 0,75 na VN, resp. 0,70 na VVN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Business case BESS </a:t>
            </a:r>
            <a:r>
              <a:rPr lang="en-US" sz="2200" dirty="0">
                <a:solidFill>
                  <a:schemeClr val="tx1"/>
                </a:solidFill>
              </a:rPr>
              <a:t>je velmi citlivý na změnu % slevy z tarifu za naměřené maximum =&gt; zachování max. </a:t>
            </a:r>
            <a:r>
              <a:rPr lang="en-US" sz="2200" dirty="0" err="1">
                <a:solidFill>
                  <a:schemeClr val="tx1"/>
                </a:solidFill>
              </a:rPr>
              <a:t>slevy</a:t>
            </a:r>
            <a:r>
              <a:rPr lang="en-US" sz="2200" dirty="0">
                <a:solidFill>
                  <a:schemeClr val="tx1"/>
                </a:solidFill>
              </a:rPr>
              <a:t> 100</a:t>
            </a:r>
            <a:r>
              <a:rPr lang="cs-CZ" sz="2200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%</a:t>
            </a:r>
          </a:p>
          <a:p>
            <a:pPr lvl="2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10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% slevy z tarifu za naměřené maximum </a:t>
            </a:r>
            <a:r>
              <a:rPr lang="en-US" dirty="0" err="1">
                <a:solidFill>
                  <a:schemeClr val="tx1"/>
                </a:solidFill>
              </a:rPr>
              <a:t>odpovídá</a:t>
            </a:r>
            <a:r>
              <a:rPr lang="en-US" dirty="0">
                <a:solidFill>
                  <a:schemeClr val="tx1"/>
                </a:solidFill>
              </a:rPr>
              <a:t> 2,45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% IRR</a:t>
            </a:r>
          </a:p>
          <a:p>
            <a:pPr lvl="2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 je to přiměřená návratnost komerční investice? ..Bankable case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Regulace v sousedních zemích a poplatky za využití sítí</a:t>
            </a:r>
          </a:p>
          <a:p>
            <a:pPr lvl="2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Německo do 8/2029 plné odpuštění na 20 let</a:t>
            </a:r>
            <a:r>
              <a:rPr lang="cs-CZ" dirty="0">
                <a:solidFill>
                  <a:schemeClr val="tx1"/>
                </a:solidFill>
              </a:rPr>
              <a:t> - </a:t>
            </a:r>
            <a:r>
              <a:rPr lang="en-US" dirty="0">
                <a:solidFill>
                  <a:schemeClr val="tx1"/>
                </a:solidFill>
              </a:rPr>
              <a:t>v přípravě nová regulace po roce 2029</a:t>
            </a:r>
          </a:p>
          <a:p>
            <a:pPr lvl="2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Polsko platba distribuce pro BESS za MW dle % vrácené elektřiny do sítě a za MWh pro saldo odebraná – vrácená elektřina</a:t>
            </a:r>
          </a:p>
          <a:p>
            <a:pPr marL="914400" lvl="2" indent="-4572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cs-CZ" sz="2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cs-CZ" sz="2700" b="1" dirty="0">
              <a:solidFill>
                <a:schemeClr val="tx1"/>
              </a:solidFill>
            </a:endParaRPr>
          </a:p>
        </p:txBody>
      </p:sp>
      <p:sp>
        <p:nvSpPr>
          <p:cNvPr id="4" name="Google Shape;297;p22">
            <a:extLst>
              <a:ext uri="{FF2B5EF4-FFF2-40B4-BE49-F238E27FC236}">
                <a16:creationId xmlns:a16="http://schemas.microsoft.com/office/drawing/2014/main" id="{04343275-8573-74A8-833A-8F154C6E901D}"/>
              </a:ext>
            </a:extLst>
          </p:cNvPr>
          <p:cNvSpPr txBox="1"/>
          <p:nvPr/>
        </p:nvSpPr>
        <p:spPr>
          <a:xfrm>
            <a:off x="344124" y="212103"/>
            <a:ext cx="11528394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Clr>
                <a:srgbClr val="2D96CD"/>
              </a:buClr>
              <a:buSzPts val="3200"/>
              <a:defRPr/>
            </a:pPr>
            <a:r>
              <a:rPr lang="cs-CZ" b="1" kern="0" dirty="0">
                <a:solidFill>
                  <a:srgbClr val="00B0F0"/>
                </a:solidFill>
              </a:rPr>
              <a:t>AKU-BAT A NASTAVENÍ NOVÉ TARIFNÍ STRUKTURY (ITS/NTS)</a:t>
            </a:r>
            <a:endParaRPr kumimoji="0" lang="pl-PL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8693B58-9439-2956-30C6-2CA9AAA121AF}"/>
              </a:ext>
            </a:extLst>
          </p:cNvPr>
          <p:cNvSpPr txBox="1"/>
          <p:nvPr/>
        </p:nvSpPr>
        <p:spPr>
          <a:xfrm>
            <a:off x="8369203" y="6581001"/>
            <a:ext cx="3822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Zdroj: AKU-BAT CZ, František Vašek (MND)</a:t>
            </a:r>
          </a:p>
        </p:txBody>
      </p:sp>
    </p:spTree>
    <p:extLst>
      <p:ext uri="{BB962C8B-B14F-4D97-AF65-F5344CB8AC3E}">
        <p14:creationId xmlns:p14="http://schemas.microsoft.com/office/powerpoint/2010/main" val="2915041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6159A9-B988-8319-C228-E8663E1E0DA7}"/>
              </a:ext>
            </a:extLst>
          </p:cNvPr>
          <p:cNvSpPr/>
          <p:nvPr/>
        </p:nvSpPr>
        <p:spPr>
          <a:xfrm>
            <a:off x="0" y="6339700"/>
            <a:ext cx="12192000" cy="547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31E4B9-1957-BEB7-E7F4-70ED93C27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849" y="1105318"/>
            <a:ext cx="11382302" cy="5406317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Změna SoSB </a:t>
            </a:r>
            <a:r>
              <a:rPr lang="cs-CZ" dirty="0">
                <a:solidFill>
                  <a:schemeClr val="tx1"/>
                </a:solidFill>
              </a:rPr>
              <a:t>z výrobny s akumulací na samostatnou akumulaci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Často je změna zamítnuta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Možnost </a:t>
            </a:r>
            <a:r>
              <a:rPr lang="cs-CZ" b="1" dirty="0">
                <a:solidFill>
                  <a:schemeClr val="tx1"/>
                </a:solidFill>
              </a:rPr>
              <a:t>zvýšení informační hodnoty </a:t>
            </a:r>
            <a:r>
              <a:rPr lang="cs-CZ" dirty="0">
                <a:solidFill>
                  <a:schemeClr val="tx1"/>
                </a:solidFill>
              </a:rPr>
              <a:t>map připojitelnosti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Dle informací od PDS se ale chystá významná pozitivní změna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Prověřování alternativních možností </a:t>
            </a:r>
            <a:r>
              <a:rPr lang="cs-CZ" dirty="0">
                <a:solidFill>
                  <a:schemeClr val="tx1"/>
                </a:solidFill>
              </a:rPr>
              <a:t>připojení v žádostech o připojení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Dle EZ by měl PDS nabídnout i jinou napěťovou hladinu	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Někdy nedostatečné zdůvodňování nedostatečné kapacity sítě, </a:t>
            </a:r>
            <a:r>
              <a:rPr lang="cs-CZ" b="1" dirty="0">
                <a:solidFill>
                  <a:schemeClr val="tx1"/>
                </a:solidFill>
              </a:rPr>
              <a:t>zohlednění plánovaného rozvoje DS</a:t>
            </a:r>
          </a:p>
        </p:txBody>
      </p:sp>
      <p:sp>
        <p:nvSpPr>
          <p:cNvPr id="5" name="Google Shape;297;p22">
            <a:extLst>
              <a:ext uri="{FF2B5EF4-FFF2-40B4-BE49-F238E27FC236}">
                <a16:creationId xmlns:a16="http://schemas.microsoft.com/office/drawing/2014/main" id="{2F94A027-A83D-6B13-4E7F-4F42C4C608CB}"/>
              </a:ext>
            </a:extLst>
          </p:cNvPr>
          <p:cNvSpPr txBox="1"/>
          <p:nvPr/>
        </p:nvSpPr>
        <p:spPr>
          <a:xfrm>
            <a:off x="344123" y="212103"/>
            <a:ext cx="11778604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Clr>
                <a:srgbClr val="2D96CD"/>
              </a:buClr>
              <a:buSzPts val="3200"/>
              <a:defRPr/>
            </a:pPr>
            <a:r>
              <a:rPr lang="cs-CZ" b="1" kern="0" dirty="0">
                <a:solidFill>
                  <a:srgbClr val="00B0F0"/>
                </a:solidFill>
              </a:rPr>
              <a:t>VÝZVY SEKTORU AKUMULACE VE VZTAHU K PDS</a:t>
            </a:r>
          </a:p>
        </p:txBody>
      </p:sp>
    </p:spTree>
    <p:extLst>
      <p:ext uri="{BB962C8B-B14F-4D97-AF65-F5344CB8AC3E}">
        <p14:creationId xmlns:p14="http://schemas.microsoft.com/office/powerpoint/2010/main" val="469821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A5359-78FD-B965-1685-4B6DF1ED2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D0E5F03-AD78-70A0-40DA-B81515C37454}"/>
              </a:ext>
            </a:extLst>
          </p:cNvPr>
          <p:cNvSpPr/>
          <p:nvPr/>
        </p:nvSpPr>
        <p:spPr>
          <a:xfrm>
            <a:off x="0" y="6339700"/>
            <a:ext cx="12192000" cy="547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D38498-78B6-0D05-6630-AC3725FBD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803" y="1055076"/>
            <a:ext cx="11528394" cy="5031451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spcAft>
                <a:spcPts val="3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10000" dirty="0">
                <a:solidFill>
                  <a:schemeClr val="tx1"/>
                </a:solidFill>
              </a:rPr>
              <a:t>Spolupráce na </a:t>
            </a:r>
            <a:r>
              <a:rPr lang="cs-CZ" sz="10000" b="1" dirty="0">
                <a:solidFill>
                  <a:schemeClr val="tx1"/>
                </a:solidFill>
              </a:rPr>
              <a:t>modelování dynamických nástrojů</a:t>
            </a:r>
            <a:r>
              <a:rPr lang="cs-CZ" sz="10000" dirty="0">
                <a:solidFill>
                  <a:schemeClr val="tx1"/>
                </a:solidFill>
              </a:rPr>
              <a:t>, ať již dynamických tarifů, nebo služeb založených na obchodních principech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3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10000" b="1" dirty="0">
                <a:solidFill>
                  <a:schemeClr val="tx1"/>
                </a:solidFill>
              </a:rPr>
              <a:t>Síťové semafory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3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10000" dirty="0">
                <a:solidFill>
                  <a:schemeClr val="tx1"/>
                </a:solidFill>
              </a:rPr>
              <a:t>Trendy v zahraničí (primárně Německo, ale i Polsko - trendy v okolních zemích máme poměrně dobře zmapované, i skrze naše členy jako Nano, MND a další)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3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10000" dirty="0">
                <a:solidFill>
                  <a:schemeClr val="tx1"/>
                </a:solidFill>
              </a:rPr>
              <a:t>Spolupráce na problematice </a:t>
            </a:r>
            <a:r>
              <a:rPr lang="cs-CZ" sz="10000" b="1" dirty="0">
                <a:solidFill>
                  <a:schemeClr val="tx1"/>
                </a:solidFill>
              </a:rPr>
              <a:t>nefrekvenčních služeb a grid-formingu</a:t>
            </a:r>
            <a:r>
              <a:rPr lang="cs-CZ" sz="10000" dirty="0">
                <a:solidFill>
                  <a:schemeClr val="tx1"/>
                </a:solidFill>
              </a:rPr>
              <a:t>, zapojení členů do </a:t>
            </a:r>
            <a:r>
              <a:rPr lang="cs-CZ" sz="10000" b="1" dirty="0">
                <a:solidFill>
                  <a:schemeClr val="tx1"/>
                </a:solidFill>
              </a:rPr>
              <a:t>testování přechodného řešení EDC</a:t>
            </a:r>
            <a:r>
              <a:rPr lang="cs-CZ" sz="10000" dirty="0">
                <a:solidFill>
                  <a:schemeClr val="tx1"/>
                </a:solidFill>
              </a:rPr>
              <a:t> pro technickou flexibilitu 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3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10000" dirty="0">
                <a:solidFill>
                  <a:schemeClr val="tx1"/>
                </a:solidFill>
              </a:rPr>
              <a:t>Spolupráce na identifikaci potenciálně problematických vlastností bateriových úložišť a návrhu řešení (např. omezení příliš rychlých změn výkonů pro SVR apod.)</a:t>
            </a:r>
          </a:p>
          <a:p>
            <a:endParaRPr lang="cs-CZ" dirty="0"/>
          </a:p>
        </p:txBody>
      </p:sp>
      <p:sp>
        <p:nvSpPr>
          <p:cNvPr id="5" name="Google Shape;297;p22">
            <a:extLst>
              <a:ext uri="{FF2B5EF4-FFF2-40B4-BE49-F238E27FC236}">
                <a16:creationId xmlns:a16="http://schemas.microsoft.com/office/drawing/2014/main" id="{88E56FA1-20C7-1ADC-748D-6DC1199D40FE}"/>
              </a:ext>
            </a:extLst>
          </p:cNvPr>
          <p:cNvSpPr txBox="1"/>
          <p:nvPr/>
        </p:nvSpPr>
        <p:spPr>
          <a:xfrm>
            <a:off x="344123" y="212103"/>
            <a:ext cx="11688549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cs-CZ" b="1" dirty="0">
                <a:solidFill>
                  <a:srgbClr val="00B0F0"/>
                </a:solidFill>
              </a:rPr>
              <a:t>KDE MŮŽE SEKTOR SPOLUPRACOVAT S PDS, ERÚ, ČEPS, MPO aj.</a:t>
            </a:r>
          </a:p>
        </p:txBody>
      </p:sp>
    </p:spTree>
    <p:extLst>
      <p:ext uri="{BB962C8B-B14F-4D97-AF65-F5344CB8AC3E}">
        <p14:creationId xmlns:p14="http://schemas.microsoft.com/office/powerpoint/2010/main" val="1693629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>
          <a:extLst>
            <a:ext uri="{FF2B5EF4-FFF2-40B4-BE49-F238E27FC236}">
              <a16:creationId xmlns:a16="http://schemas.microsoft.com/office/drawing/2014/main" id="{BF1CBCC1-E75A-8CA3-87F6-4FB972510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0">
            <a:extLst>
              <a:ext uri="{FF2B5EF4-FFF2-40B4-BE49-F238E27FC236}">
                <a16:creationId xmlns:a16="http://schemas.microsoft.com/office/drawing/2014/main" id="{38B1A456-CF8B-1448-E2B7-AF153AE016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99329" y="798071"/>
            <a:ext cx="11670997" cy="573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78900"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tabLst>
                <a:tab pos="180000" algn="l"/>
              </a:tabLst>
            </a:pPr>
            <a:r>
              <a:rPr lang="cs-CZ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Konference akumulace a flexibilita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4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20. 10. 2026</a:t>
            </a:r>
            <a:r>
              <a:rPr lang="cs-CZ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2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8900"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tabLst>
                <a:tab pos="180000" algn="l"/>
              </a:tabLst>
            </a:pPr>
            <a:r>
              <a:rPr lang="cs-CZ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Otevřené možnosti partnerství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F426AB-3173-DCD1-D856-5148833FE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235" y="1932581"/>
            <a:ext cx="3499528" cy="23319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A2CA8CA-0CA0-B30B-22D3-CB5553A7D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4" y="1943967"/>
            <a:ext cx="3499528" cy="233199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C3C5BB3-E7B0-986A-F3E0-286227156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966" y="1943967"/>
            <a:ext cx="3499527" cy="2331991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11E0EDD6-A561-6E9E-44DF-2138F49DCDA9}"/>
              </a:ext>
            </a:extLst>
          </p:cNvPr>
          <p:cNvSpPr/>
          <p:nvPr/>
        </p:nvSpPr>
        <p:spPr>
          <a:xfrm>
            <a:off x="-1" y="4578927"/>
            <a:ext cx="12192000" cy="2279073"/>
          </a:xfrm>
          <a:prstGeom prst="rect">
            <a:avLst/>
          </a:prstGeom>
          <a:ln>
            <a:solidFill>
              <a:srgbClr val="73BE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Zveme Vás na další ročník konference</a:t>
            </a:r>
          </a:p>
          <a:p>
            <a:pPr algn="ctr"/>
            <a:r>
              <a:rPr lang="cs-CZ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20. 10. 2026</a:t>
            </a:r>
          </a:p>
          <a:p>
            <a:pPr algn="ctr"/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</a:p>
          <a:p>
            <a:pPr algn="ctr"/>
            <a:r>
              <a:rPr lang="cs-CZ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Hotelu Stages</a:t>
            </a:r>
          </a:p>
          <a:p>
            <a:pPr algn="ctr"/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Registrace již brzy na stránkách Asociace AKU-BAT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DABF4D72-AA22-FE40-3B7C-46777156BB27}"/>
              </a:ext>
            </a:extLst>
          </p:cNvPr>
          <p:cNvSpPr txBox="1"/>
          <p:nvPr/>
        </p:nvSpPr>
        <p:spPr>
          <a:xfrm>
            <a:off x="9442263" y="6477924"/>
            <a:ext cx="26221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2800"/>
            </a:pPr>
            <a:r>
              <a:rPr lang="cs-CZ" sz="1500" kern="0" dirty="0">
                <a:latin typeface="Calibri" panose="020F0502020204030204" pitchFamily="34" charset="0"/>
                <a:cs typeface="Calibri" panose="020F0502020204030204" pitchFamily="34" charset="0"/>
              </a:rPr>
              <a:t>www.akubat-asociace.cz</a:t>
            </a:r>
          </a:p>
        </p:txBody>
      </p:sp>
      <p:pic>
        <p:nvPicPr>
          <p:cNvPr id="33" name="Grafický objekt 32">
            <a:extLst>
              <a:ext uri="{FF2B5EF4-FFF2-40B4-BE49-F238E27FC236}">
                <a16:creationId xmlns:a16="http://schemas.microsoft.com/office/drawing/2014/main" id="{3D7F7E05-CC05-389C-7C7C-27DD8B7753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9180" y="93493"/>
            <a:ext cx="1772820" cy="54036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A5AC20E-626C-ABC5-93C2-A858CE18182C}"/>
              </a:ext>
            </a:extLst>
          </p:cNvPr>
          <p:cNvSpPr txBox="1">
            <a:spLocks/>
          </p:cNvSpPr>
          <p:nvPr/>
        </p:nvSpPr>
        <p:spPr>
          <a:xfrm>
            <a:off x="221673" y="324565"/>
            <a:ext cx="10531679" cy="61994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2400" b="1" dirty="0">
                <a:solidFill>
                  <a:srgbClr val="00B0F0"/>
                </a:solidFill>
              </a:rPr>
              <a:t>3. ROČNÍK KONFERENCE SAF / AKU-BAT</a:t>
            </a:r>
            <a:endParaRPr lang="cs-CZ" sz="2400" kern="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EF974B-74AD-BAA5-F16C-7A55EE15D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428" y="4762079"/>
            <a:ext cx="1715845" cy="171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52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>
            <a:extLst>
              <a:ext uri="{FF2B5EF4-FFF2-40B4-BE49-F238E27FC236}">
                <a16:creationId xmlns:a16="http://schemas.microsoft.com/office/drawing/2014/main" id="{C535ABD1-D6F6-F972-9C06-38809AEC1ACF}"/>
              </a:ext>
            </a:extLst>
          </p:cNvPr>
          <p:cNvSpPr txBox="1"/>
          <p:nvPr/>
        </p:nvSpPr>
        <p:spPr>
          <a:xfrm>
            <a:off x="497018" y="4428688"/>
            <a:ext cx="609797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Sledujte nás na LinkedIn</a:t>
            </a:r>
          </a:p>
        </p:txBody>
      </p:sp>
      <p:pic>
        <p:nvPicPr>
          <p:cNvPr id="25" name="Obrázek 24" descr="Obsah obrázku Grafika, logo, snímek obrazovky, Písmo&#10;&#10;Obsah generovaný pomocí AI může být nesprávný.">
            <a:extLst>
              <a:ext uri="{FF2B5EF4-FFF2-40B4-BE49-F238E27FC236}">
                <a16:creationId xmlns:a16="http://schemas.microsoft.com/office/drawing/2014/main" id="{8ECA4996-FAF0-F64A-E2FA-410B6AFCFC9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5" y="5098748"/>
            <a:ext cx="1287538" cy="1287538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3D927D5F-0BF5-FFEB-DFE8-5B48820B6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469" y="5098748"/>
            <a:ext cx="1287538" cy="128753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1D6D10D-1BD3-8023-337E-38FFE103E6A9}"/>
              </a:ext>
            </a:extLst>
          </p:cNvPr>
          <p:cNvSpPr txBox="1"/>
          <p:nvPr/>
        </p:nvSpPr>
        <p:spPr>
          <a:xfrm>
            <a:off x="2516790" y="2505670"/>
            <a:ext cx="7158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>
                <a:latin typeface="Calibri" panose="020F0502020204030204" pitchFamily="34" charset="0"/>
                <a:cs typeface="Calibri" panose="020F0502020204030204" pitchFamily="34" charset="0"/>
              </a:rPr>
              <a:t>Děkuji za pozornost!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 descr="Obsah obrázku text, Písmo, Grafika, snímek obrazovky&#10;&#10;Obsah generovaný pomocí AI může být nesprávný.">
            <a:extLst>
              <a:ext uri="{FF2B5EF4-FFF2-40B4-BE49-F238E27FC236}">
                <a16:creationId xmlns:a16="http://schemas.microsoft.com/office/drawing/2014/main" id="{F855DCEC-6E3F-606B-E1AB-38D005800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0" y="106122"/>
            <a:ext cx="2741937" cy="731183"/>
          </a:xfrm>
          <a:prstGeom prst="rect">
            <a:avLst/>
          </a:prstGeom>
        </p:spPr>
      </p:pic>
      <p:sp>
        <p:nvSpPr>
          <p:cNvPr id="5" name="Google Shape;322;p37">
            <a:extLst>
              <a:ext uri="{FF2B5EF4-FFF2-40B4-BE49-F238E27FC236}">
                <a16:creationId xmlns:a16="http://schemas.microsoft.com/office/drawing/2014/main" id="{20704715-D83E-C767-BE84-193576F19530}"/>
              </a:ext>
            </a:extLst>
          </p:cNvPr>
          <p:cNvSpPr txBox="1">
            <a:spLocks/>
          </p:cNvSpPr>
          <p:nvPr/>
        </p:nvSpPr>
        <p:spPr>
          <a:xfrm>
            <a:off x="7442079" y="4428689"/>
            <a:ext cx="4462301" cy="195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  <a:buSzPts val="2800"/>
            </a:pPr>
            <a:r>
              <a:rPr lang="cs-CZ" sz="2800" b="1" kern="0" dirty="0">
                <a:solidFill>
                  <a:schemeClr val="dk1"/>
                </a:solidFill>
              </a:rPr>
              <a:t>Jan Fousek</a:t>
            </a:r>
            <a:endParaRPr lang="cs-CZ" kern="0" dirty="0"/>
          </a:p>
          <a:p>
            <a:pPr marL="0" indent="0" algn="r">
              <a:buSzPts val="2800"/>
            </a:pPr>
            <a:r>
              <a:rPr lang="cs-CZ" sz="2800" u="sng" kern="0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fousek@akubat-asociace.cz</a:t>
            </a:r>
            <a:endParaRPr lang="cs-CZ" sz="1800" u="sng" kern="0" dirty="0"/>
          </a:p>
          <a:p>
            <a:pPr marL="0" indent="0" algn="r">
              <a:buSzPts val="2800"/>
            </a:pPr>
            <a:endParaRPr lang="cs-CZ" sz="2800" kern="0" dirty="0">
              <a:solidFill>
                <a:srgbClr val="00B0F0"/>
              </a:solidFill>
            </a:endParaRPr>
          </a:p>
          <a:p>
            <a:pPr marL="0" indent="0" algn="r">
              <a:buSzPts val="2800"/>
            </a:pPr>
            <a:r>
              <a:rPr lang="cs-CZ" sz="2800" b="1" kern="0" dirty="0">
                <a:solidFill>
                  <a:srgbClr val="00B0F0"/>
                </a:solidFill>
              </a:rPr>
              <a:t>www.akubat-asociace.cz</a:t>
            </a:r>
            <a:endParaRPr lang="cs-CZ" b="1" kern="0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EF347-0DF3-5BDC-B3C1-D307EE32B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51E3256-C8CA-E5B5-38A0-5D61D40BC96C}"/>
              </a:ext>
            </a:extLst>
          </p:cNvPr>
          <p:cNvSpPr/>
          <p:nvPr/>
        </p:nvSpPr>
        <p:spPr>
          <a:xfrm>
            <a:off x="0" y="6339700"/>
            <a:ext cx="12192000" cy="547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Google Shape;88;g1e70465336c_4_7">
            <a:extLst>
              <a:ext uri="{FF2B5EF4-FFF2-40B4-BE49-F238E27FC236}">
                <a16:creationId xmlns:a16="http://schemas.microsoft.com/office/drawing/2014/main" id="{041E0112-BBA1-DF2E-8FCC-C8369082BCC8}"/>
              </a:ext>
            </a:extLst>
          </p:cNvPr>
          <p:cNvSpPr txBox="1">
            <a:spLocks/>
          </p:cNvSpPr>
          <p:nvPr/>
        </p:nvSpPr>
        <p:spPr>
          <a:xfrm>
            <a:off x="231631" y="39282"/>
            <a:ext cx="11528400" cy="844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96CD"/>
              </a:buClr>
              <a:buSzPts val="3200"/>
              <a:buFont typeface="Calibri"/>
              <a:buNone/>
              <a:tabLst/>
              <a:defRPr/>
            </a:pPr>
            <a:r>
              <a:rPr kumimoji="0" lang="cs-CZ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STAV AKUMULACE V ČR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BCDF763-82A3-2D2B-4D0A-19A1B3B1195B}"/>
              </a:ext>
            </a:extLst>
          </p:cNvPr>
          <p:cNvSpPr txBox="1"/>
          <p:nvPr/>
        </p:nvSpPr>
        <p:spPr>
          <a:xfrm>
            <a:off x="9264351" y="6581001"/>
            <a:ext cx="2927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Zdroj: Solární Asociace, AKU-BAT, ČSRES</a:t>
            </a:r>
          </a:p>
        </p:txBody>
      </p:sp>
      <p:sp>
        <p:nvSpPr>
          <p:cNvPr id="14" name="Textfeld 10">
            <a:extLst>
              <a:ext uri="{FF2B5EF4-FFF2-40B4-BE49-F238E27FC236}">
                <a16:creationId xmlns:a16="http://schemas.microsoft.com/office/drawing/2014/main" id="{41087F08-DF92-C02E-CD71-501EA2AE9EF8}"/>
              </a:ext>
            </a:extLst>
          </p:cNvPr>
          <p:cNvSpPr txBox="1"/>
          <p:nvPr/>
        </p:nvSpPr>
        <p:spPr>
          <a:xfrm>
            <a:off x="320618" y="1878858"/>
            <a:ext cx="115284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4000" indent="-324000">
              <a:buSzPct val="100000"/>
              <a:buFont typeface="Arial" panose="020B0604020202020204" pitchFamily="34" charset="0"/>
              <a:buChar char="•"/>
            </a:pP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Připojeno v roce 2025: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b="1" dirty="0">
                <a:solidFill>
                  <a:srgbClr val="73BE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546 MWh </a:t>
            </a: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(478 MWh + 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68 MWh</a:t>
            </a: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 - 3 samostatné BESS) </a:t>
            </a:r>
          </a:p>
          <a:p>
            <a:endParaRPr lang="cs-CZ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Z toho: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rgbClr val="73BE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78 % </a:t>
            </a: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Rezidenční sektor			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377 MWh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cs-CZ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rgbClr val="73BE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12 % </a:t>
            </a: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I 					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60 MWh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cs-CZ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rgbClr val="73BE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10 % </a:t>
            </a: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Velké BESS u FVE 			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49 MWh</a:t>
            </a:r>
          </a:p>
          <a:p>
            <a:pPr lvl="2"/>
            <a:endParaRPr lang="cs-CZ" sz="2600" b="1" dirty="0">
              <a:solidFill>
                <a:srgbClr val="73BE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Nárůst kapacity za loňský rok: </a:t>
            </a:r>
            <a:r>
              <a:rPr lang="cs-CZ" sz="3200" b="1" dirty="0">
                <a:solidFill>
                  <a:srgbClr val="73BE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21 % (na 2 549 MWh) </a:t>
            </a:r>
            <a:endParaRPr lang="de-CZ" sz="3200" b="1" dirty="0">
              <a:solidFill>
                <a:srgbClr val="73BE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Gerade Verbindung 48">
            <a:extLst>
              <a:ext uri="{FF2B5EF4-FFF2-40B4-BE49-F238E27FC236}">
                <a16:creationId xmlns:a16="http://schemas.microsoft.com/office/drawing/2014/main" id="{07155406-CFAE-F72A-A1B3-DBDF29994E17}"/>
              </a:ext>
            </a:extLst>
          </p:cNvPr>
          <p:cNvCxnSpPr>
            <a:cxnSpLocks/>
          </p:cNvCxnSpPr>
          <p:nvPr/>
        </p:nvCxnSpPr>
        <p:spPr>
          <a:xfrm>
            <a:off x="320618" y="1601724"/>
            <a:ext cx="1157663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F8962462-E1C5-491A-B4C1-F5E5E9D9983A}"/>
              </a:ext>
            </a:extLst>
          </p:cNvPr>
          <p:cNvCxnSpPr>
            <a:cxnSpLocks/>
          </p:cNvCxnSpPr>
          <p:nvPr/>
        </p:nvCxnSpPr>
        <p:spPr>
          <a:xfrm>
            <a:off x="5092837" y="3429000"/>
            <a:ext cx="142854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CFC3639-3EC9-C9B7-6850-72DA8DCEA32E}"/>
              </a:ext>
            </a:extLst>
          </p:cNvPr>
          <p:cNvCxnSpPr>
            <a:cxnSpLocks/>
          </p:cNvCxnSpPr>
          <p:nvPr/>
        </p:nvCxnSpPr>
        <p:spPr>
          <a:xfrm>
            <a:off x="5092837" y="4204398"/>
            <a:ext cx="142854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9674E534-5A05-337F-6C1D-BC94E0A425D4}"/>
              </a:ext>
            </a:extLst>
          </p:cNvPr>
          <p:cNvCxnSpPr>
            <a:cxnSpLocks/>
          </p:cNvCxnSpPr>
          <p:nvPr/>
        </p:nvCxnSpPr>
        <p:spPr>
          <a:xfrm>
            <a:off x="5092837" y="5028362"/>
            <a:ext cx="142854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1F7A868-32BD-D867-09C3-048DCEF2A1B1}"/>
              </a:ext>
            </a:extLst>
          </p:cNvPr>
          <p:cNvSpPr txBox="1"/>
          <p:nvPr/>
        </p:nvSpPr>
        <p:spPr>
          <a:xfrm>
            <a:off x="320618" y="907501"/>
            <a:ext cx="11528400" cy="59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buClr>
                <a:srgbClr val="2D96CD"/>
              </a:buClr>
              <a:buSzPts val="3200"/>
            </a:pPr>
            <a:r>
              <a:rPr lang="cs-CZ" sz="3200" b="1" dirty="0">
                <a:solidFill>
                  <a:srgbClr val="73BE48"/>
                </a:solidFill>
              </a:rPr>
              <a:t>2025</a:t>
            </a:r>
            <a:endParaRPr lang="pl-PL" sz="3200" b="1" dirty="0">
              <a:solidFill>
                <a:srgbClr val="73BE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20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428397F4-5FEF-38B9-B380-295940885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Nadpis 1">
            <a:extLst>
              <a:ext uri="{FF2B5EF4-FFF2-40B4-BE49-F238E27FC236}">
                <a16:creationId xmlns:a16="http://schemas.microsoft.com/office/drawing/2014/main" id="{93C37EF1-FD76-4505-A2E7-21D56794B157}"/>
              </a:ext>
            </a:extLst>
          </p:cNvPr>
          <p:cNvSpPr txBox="1">
            <a:spLocks/>
          </p:cNvSpPr>
          <p:nvPr/>
        </p:nvSpPr>
        <p:spPr>
          <a:xfrm>
            <a:off x="349489" y="1975725"/>
            <a:ext cx="11576630" cy="4613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Nárůst sektoru BESS 1 MWh+, </a:t>
            </a:r>
            <a:r>
              <a:rPr lang="cs-CZ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zejména u stand-alone řešení</a:t>
            </a:r>
          </a:p>
          <a:p>
            <a:pPr marL="285750" indent="-285750" algn="l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Masivní výstavbu spustila 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Lex OZE III 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(od 1. října) + navazující vyhlášky</a:t>
            </a:r>
          </a:p>
          <a:p>
            <a:pPr marL="742950" lvl="2" indent="-285750">
              <a:spcBef>
                <a:spcPct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Existují jednotlivé projekty o stovkách MW / vyšších stovkách M</a:t>
            </a:r>
            <a:r>
              <a:rPr lang="cs-CZ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Wh, 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tento rok již uvidíme výrazný nárůst čísel</a:t>
            </a:r>
          </a:p>
          <a:p>
            <a:pPr marL="742950" lvl="2" indent="-285750">
              <a:spcBef>
                <a:spcPct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Klíčová pro budoucnost sektoru bude 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ITS/NTS 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a nastavení pravidel (nejen) pro AKU v ní (viz 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dále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Obdélník 7">
            <a:extLst>
              <a:ext uri="{FF2B5EF4-FFF2-40B4-BE49-F238E27FC236}">
                <a16:creationId xmlns:a16="http://schemas.microsoft.com/office/drawing/2014/main" id="{3E5151E7-B609-A640-8CCF-423A56443DC8}"/>
              </a:ext>
            </a:extLst>
          </p:cNvPr>
          <p:cNvSpPr txBox="1"/>
          <p:nvPr/>
        </p:nvSpPr>
        <p:spPr>
          <a:xfrm>
            <a:off x="7767859" y="5474396"/>
            <a:ext cx="4104659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500" b="1">
                <a:latin typeface="Raleway"/>
                <a:ea typeface="Raleway"/>
                <a:cs typeface="Raleway"/>
                <a:sym typeface="Raleway"/>
              </a:defRPr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  <a:latin typeface="Raleway ExtraLight" panose="020B0303030101060003" pitchFamily="34" charset="77"/>
              <a:cs typeface="Al Nile" pitchFamily="2" charset="-78"/>
            </a:endParaRPr>
          </a:p>
        </p:txBody>
      </p:sp>
      <p:cxnSp>
        <p:nvCxnSpPr>
          <p:cNvPr id="7" name="Gerade Verbindung 48">
            <a:extLst>
              <a:ext uri="{FF2B5EF4-FFF2-40B4-BE49-F238E27FC236}">
                <a16:creationId xmlns:a16="http://schemas.microsoft.com/office/drawing/2014/main" id="{4C7427EA-E14B-F49E-05EF-79319A5D2148}"/>
              </a:ext>
            </a:extLst>
          </p:cNvPr>
          <p:cNvCxnSpPr>
            <a:cxnSpLocks/>
          </p:cNvCxnSpPr>
          <p:nvPr/>
        </p:nvCxnSpPr>
        <p:spPr>
          <a:xfrm>
            <a:off x="320618" y="1601724"/>
            <a:ext cx="1157663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D88438A7-1862-4FC7-8B43-11F0EB56E110}"/>
              </a:ext>
            </a:extLst>
          </p:cNvPr>
          <p:cNvSpPr txBox="1"/>
          <p:nvPr/>
        </p:nvSpPr>
        <p:spPr>
          <a:xfrm>
            <a:off x="531460" y="1015423"/>
            <a:ext cx="10952704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buClr>
                <a:srgbClr val="2D96CD"/>
              </a:buClr>
              <a:buSzPts val="3200"/>
            </a:pPr>
            <a:r>
              <a:rPr lang="cs-CZ" sz="2400" b="1" dirty="0">
                <a:solidFill>
                  <a:srgbClr val="73BE48"/>
                </a:solidFill>
              </a:rPr>
              <a:t>VELKÉ PROJEKTY (1 MWh+) u FVE + SAMOSTATNÉ BESS</a:t>
            </a:r>
            <a:endParaRPr lang="pl-PL" sz="2400" b="1" dirty="0">
              <a:solidFill>
                <a:srgbClr val="73BE48"/>
              </a:solidFill>
            </a:endParaRPr>
          </a:p>
        </p:txBody>
      </p:sp>
      <p:sp>
        <p:nvSpPr>
          <p:cNvPr id="10" name="Google Shape;88;g1e70465336c_4_7">
            <a:extLst>
              <a:ext uri="{FF2B5EF4-FFF2-40B4-BE49-F238E27FC236}">
                <a16:creationId xmlns:a16="http://schemas.microsoft.com/office/drawing/2014/main" id="{9A071427-E54A-FAFF-B0A8-459CE2C510C1}"/>
              </a:ext>
            </a:extLst>
          </p:cNvPr>
          <p:cNvSpPr txBox="1">
            <a:spLocks/>
          </p:cNvSpPr>
          <p:nvPr/>
        </p:nvSpPr>
        <p:spPr>
          <a:xfrm>
            <a:off x="231631" y="39282"/>
            <a:ext cx="11528400" cy="844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96CD"/>
              </a:buClr>
              <a:buSzPts val="3200"/>
              <a:buFont typeface="Calibri"/>
              <a:buNone/>
              <a:tabLst/>
              <a:defRPr/>
            </a:pPr>
            <a:r>
              <a:rPr kumimoji="0" lang="cs-CZ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AKUMULACE V ČR - KONTEXT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55EEED8-5F52-4A45-4F2D-DD3A20161CD5}"/>
              </a:ext>
            </a:extLst>
          </p:cNvPr>
          <p:cNvSpPr/>
          <p:nvPr/>
        </p:nvSpPr>
        <p:spPr>
          <a:xfrm>
            <a:off x="0" y="6339700"/>
            <a:ext cx="12192000" cy="547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8049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>
          <a:extLst>
            <a:ext uri="{FF2B5EF4-FFF2-40B4-BE49-F238E27FC236}">
              <a16:creationId xmlns:a16="http://schemas.microsoft.com/office/drawing/2014/main" id="{B40DA8E6-3D5B-67D7-951B-94BF7D829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B93F9463-CB54-4841-6FD8-62E1173FE617}"/>
              </a:ext>
            </a:extLst>
          </p:cNvPr>
          <p:cNvSpPr/>
          <p:nvPr/>
        </p:nvSpPr>
        <p:spPr>
          <a:xfrm>
            <a:off x="0" y="6339700"/>
            <a:ext cx="12192000" cy="547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Google Shape;297;p22">
            <a:extLst>
              <a:ext uri="{FF2B5EF4-FFF2-40B4-BE49-F238E27FC236}">
                <a16:creationId xmlns:a16="http://schemas.microsoft.com/office/drawing/2014/main" id="{FD7ED1C7-3BBE-1CAE-6F79-901D5D1EEE43}"/>
              </a:ext>
            </a:extLst>
          </p:cNvPr>
          <p:cNvSpPr txBox="1">
            <a:spLocks/>
          </p:cNvSpPr>
          <p:nvPr/>
        </p:nvSpPr>
        <p:spPr>
          <a:xfrm>
            <a:off x="344124" y="212103"/>
            <a:ext cx="11528394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D96CD"/>
              </a:buClr>
              <a:buSzPts val="3200"/>
            </a:pPr>
            <a:r>
              <a:rPr lang="pl-PL" sz="3200" b="1" dirty="0">
                <a:solidFill>
                  <a:srgbClr val="00B0F0"/>
                </a:solidFill>
              </a:rPr>
              <a:t>PŘEHLED VELKOKAPACITNÍCH ÚLOŽIŠŤ V ČR</a:t>
            </a:r>
            <a:endParaRPr lang="pl-PL" dirty="0">
              <a:solidFill>
                <a:srgbClr val="00B0F0"/>
              </a:solidFill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1E56D6AE-E123-8484-8635-4DFF7371ED62}"/>
              </a:ext>
            </a:extLst>
          </p:cNvPr>
          <p:cNvSpPr txBox="1"/>
          <p:nvPr/>
        </p:nvSpPr>
        <p:spPr>
          <a:xfrm>
            <a:off x="623675" y="889559"/>
            <a:ext cx="10873209" cy="5756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5829300" algn="l"/>
              </a:tabLst>
              <a:defRPr/>
            </a:pPr>
            <a:r>
              <a:rPr lang="cs-CZ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Nepřipojují se pouze baterie k FVE, ale vznikají i velkokapacitní bateriové systémy, z nichž </a:t>
            </a:r>
            <a:r>
              <a:rPr lang="cs-CZ" sz="21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některé nejsou zahrnuty ve statistikách připojení</a:t>
            </a:r>
            <a:r>
              <a:rPr lang="cs-CZ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jelikož nebyly spojeny s FVE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5829300" algn="l"/>
              </a:tabLst>
              <a:defRPr/>
            </a:pPr>
            <a:endParaRPr lang="cs-CZ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5829300" algn="l"/>
              </a:tabLst>
              <a:defRPr/>
            </a:pPr>
            <a:endParaRPr lang="cs-CZ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endParaRPr lang="cs-CZ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Bef>
                <a:spcPts val="100"/>
              </a:spcBef>
              <a:buFont typeface="Arial" panose="020B0604020202020204" pitchFamily="34" charset="0"/>
              <a:buChar char="•"/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endParaRPr lang="cs-CZ" sz="2000" dirty="0">
              <a:solidFill>
                <a:srgbClr val="000000"/>
              </a:solidFill>
              <a:latin typeface="Calibri" panose="020F0502020204030204" pitchFamily="34" charset="0"/>
              <a:ea typeface="Raleway Black"/>
              <a:cs typeface="Calibri" panose="020F0502020204030204" pitchFamily="34" charset="0"/>
              <a:sym typeface="Raleway Black"/>
            </a:endParaRPr>
          </a:p>
          <a:p>
            <a:pPr marL="800100" lvl="1" indent="-342900">
              <a:spcBef>
                <a:spcPts val="100"/>
              </a:spcBef>
              <a:buFont typeface="Arial" panose="020B0604020202020204" pitchFamily="34" charset="0"/>
              <a:buChar char="•"/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endParaRPr lang="cs-CZ" sz="2000" b="1" dirty="0">
              <a:solidFill>
                <a:srgbClr val="00B0F0"/>
              </a:solidFill>
              <a:latin typeface="Calibri" panose="020F0502020204030204" pitchFamily="34" charset="0"/>
              <a:ea typeface="Raleway Black"/>
              <a:cs typeface="Calibri" panose="020F0502020204030204" pitchFamily="34" charset="0"/>
              <a:sym typeface="Raleway Black"/>
            </a:endParaRPr>
          </a:p>
          <a:p>
            <a:pPr marL="800100" lvl="1" indent="-342900">
              <a:spcBef>
                <a:spcPts val="100"/>
              </a:spcBef>
              <a:buFont typeface="Arial" panose="020B0604020202020204" pitchFamily="34" charset="0"/>
              <a:buChar char="•"/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endParaRPr lang="cs-CZ" sz="2000" b="1" dirty="0">
              <a:solidFill>
                <a:srgbClr val="00B0F0"/>
              </a:solidFill>
              <a:latin typeface="Calibri" panose="020F0502020204030204" pitchFamily="34" charset="0"/>
              <a:ea typeface="Raleway Black"/>
              <a:cs typeface="Calibri" panose="020F0502020204030204" pitchFamily="34" charset="0"/>
              <a:sym typeface="Raleway Black"/>
            </a:endParaRPr>
          </a:p>
          <a:p>
            <a:pPr marL="800100" lvl="1" indent="-342900">
              <a:spcBef>
                <a:spcPts val="100"/>
              </a:spcBef>
              <a:buFont typeface="Arial" panose="020B0604020202020204" pitchFamily="34" charset="0"/>
              <a:buChar char="•"/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endParaRPr lang="cs-CZ" sz="2000" b="1" dirty="0">
              <a:solidFill>
                <a:srgbClr val="00B0F0"/>
              </a:solidFill>
              <a:latin typeface="Calibri" panose="020F0502020204030204" pitchFamily="34" charset="0"/>
              <a:ea typeface="Raleway Black"/>
              <a:cs typeface="Calibri" panose="020F0502020204030204" pitchFamily="34" charset="0"/>
              <a:sym typeface="Raleway Black"/>
            </a:endParaRPr>
          </a:p>
          <a:p>
            <a:pPr marL="800100" lvl="1" indent="-342900">
              <a:spcBef>
                <a:spcPts val="100"/>
              </a:spcBef>
              <a:buFont typeface="Arial" panose="020B0604020202020204" pitchFamily="34" charset="0"/>
              <a:buChar char="•"/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endParaRPr lang="cs-CZ" sz="2000" b="1" dirty="0">
              <a:solidFill>
                <a:srgbClr val="00B0F0"/>
              </a:solidFill>
              <a:latin typeface="Calibri" panose="020F0502020204030204" pitchFamily="34" charset="0"/>
              <a:ea typeface="Raleway Black"/>
              <a:cs typeface="Calibri" panose="020F0502020204030204" pitchFamily="34" charset="0"/>
              <a:sym typeface="Raleway Black"/>
            </a:endParaRPr>
          </a:p>
          <a:p>
            <a:pPr marL="171450" indent="-171450"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endParaRPr lang="cs-CZ" sz="1200" b="1" dirty="0">
              <a:latin typeface="Calibri" panose="020F0502020204030204" pitchFamily="34" charset="0"/>
              <a:ea typeface="Raleway Black"/>
              <a:cs typeface="Calibri" panose="020F0502020204030204" pitchFamily="34" charset="0"/>
              <a:sym typeface="Raleway Black"/>
            </a:endParaRPr>
          </a:p>
          <a:p>
            <a:pPr marL="171450" indent="-171450"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endParaRPr lang="cs-CZ" sz="100" b="1" dirty="0">
              <a:latin typeface="Calibri" panose="020F0502020204030204" pitchFamily="34" charset="0"/>
              <a:ea typeface="Raleway Black"/>
              <a:cs typeface="Calibri" panose="020F0502020204030204" pitchFamily="34" charset="0"/>
              <a:sym typeface="Raleway Black"/>
            </a:endParaRPr>
          </a:p>
          <a:p>
            <a:pPr marL="342900" indent="-342900">
              <a:lnSpc>
                <a:spcPct val="15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r>
              <a:rPr lang="cs-CZ" sz="2200" b="1" dirty="0">
                <a:latin typeface="Calibri" panose="020F0502020204030204" pitchFamily="34" charset="0"/>
                <a:ea typeface="Raleway Black"/>
                <a:cs typeface="Calibri" panose="020F0502020204030204" pitchFamily="34" charset="0"/>
                <a:sym typeface="Raleway Black"/>
              </a:rPr>
              <a:t>Plus </a:t>
            </a:r>
            <a:r>
              <a:rPr lang="cs-CZ" sz="2200" b="1" u="sng" dirty="0">
                <a:latin typeface="Calibri" panose="020F0502020204030204" pitchFamily="34" charset="0"/>
                <a:ea typeface="Raleway Black"/>
                <a:cs typeface="Calibri" panose="020F0502020204030204" pitchFamily="34" charset="0"/>
                <a:sym typeface="Raleway Black"/>
              </a:rPr>
              <a:t>desítky MWh</a:t>
            </a:r>
            <a:r>
              <a:rPr lang="cs-CZ" sz="2200" b="1" dirty="0">
                <a:latin typeface="Calibri" panose="020F0502020204030204" pitchFamily="34" charset="0"/>
                <a:ea typeface="Raleway Black"/>
                <a:cs typeface="Calibri" panose="020F0502020204030204" pitchFamily="34" charset="0"/>
                <a:sym typeface="Raleway Black"/>
              </a:rPr>
              <a:t> v dalších menších projektech</a:t>
            </a:r>
            <a:endParaRPr lang="cs-CZ" sz="1000" b="1" dirty="0">
              <a:latin typeface="Calibri" panose="020F0502020204030204" pitchFamily="34" charset="0"/>
              <a:ea typeface="Raleway Black"/>
              <a:cs typeface="Calibri" panose="020F0502020204030204" pitchFamily="34" charset="0"/>
              <a:sym typeface="Raleway Black"/>
            </a:endParaRPr>
          </a:p>
          <a:p>
            <a:pPr marL="342900" indent="-342900">
              <a:lnSpc>
                <a:spcPct val="15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Stovky MWh bude připojeno v r. 2026 (stand-alone i u FVE)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9F7172E-0252-C023-5A3E-8FE3D1BEBE02}"/>
              </a:ext>
            </a:extLst>
          </p:cNvPr>
          <p:cNvSpPr/>
          <p:nvPr/>
        </p:nvSpPr>
        <p:spPr>
          <a:xfrm>
            <a:off x="331803" y="1691428"/>
            <a:ext cx="11528394" cy="2546653"/>
          </a:xfrm>
          <a:prstGeom prst="rect">
            <a:avLst/>
          </a:prstGeom>
          <a:solidFill>
            <a:srgbClr val="73BE48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B4255B4-E864-616B-7068-27BC6E2CDF90}"/>
              </a:ext>
            </a:extLst>
          </p:cNvPr>
          <p:cNvSpPr txBox="1"/>
          <p:nvPr/>
        </p:nvSpPr>
        <p:spPr>
          <a:xfrm>
            <a:off x="323956" y="2040331"/>
            <a:ext cx="5772041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Aft>
                <a:spcPts val="900"/>
              </a:spcAft>
              <a:buClr>
                <a:srgbClr val="EEB702"/>
              </a:buClr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KATEMO GROUP (Modlany):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42 MWh</a:t>
            </a:r>
          </a:p>
          <a:p>
            <a:pPr lvl="1" algn="ctr">
              <a:spcAft>
                <a:spcPts val="900"/>
              </a:spcAft>
              <a:buClr>
                <a:srgbClr val="EEB702"/>
              </a:buClr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MND (Břeclav): </a:t>
            </a: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31 MWh</a:t>
            </a:r>
          </a:p>
          <a:p>
            <a:pPr lvl="1" algn="ctr">
              <a:spcAft>
                <a:spcPts val="900"/>
              </a:spcAft>
              <a:buClr>
                <a:srgbClr val="EEB702"/>
              </a:buClr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LG/LTW Battery: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29 MWh</a:t>
            </a:r>
          </a:p>
          <a:p>
            <a:pPr lvl="1" algn="ctr">
              <a:spcAft>
                <a:spcPts val="900"/>
              </a:spcAft>
              <a:buClr>
                <a:srgbClr val="EEB702"/>
              </a:buClr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Decci, E-Nest(Vraňany):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22 MWh</a:t>
            </a:r>
          </a:p>
          <a:p>
            <a:pPr lvl="1" algn="ctr">
              <a:spcAft>
                <a:spcPts val="900"/>
              </a:spcAft>
              <a:buClr>
                <a:srgbClr val="EEB702"/>
              </a:buClr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C-Energy (Planá nad Lužnicí):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22 </a:t>
            </a: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MWh</a:t>
            </a:r>
          </a:p>
          <a:p>
            <a:pPr lvl="1" algn="ctr">
              <a:spcAft>
                <a:spcPts val="1700"/>
              </a:spcAft>
              <a:buClr>
                <a:srgbClr val="EEB702"/>
              </a:buClr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  <a:sym typeface="Raleway Black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4C59687-1777-3886-FA0C-B35C80D23D53}"/>
              </a:ext>
            </a:extLst>
          </p:cNvPr>
          <p:cNvSpPr txBox="1"/>
          <p:nvPr/>
        </p:nvSpPr>
        <p:spPr>
          <a:xfrm>
            <a:off x="6096000" y="2094704"/>
            <a:ext cx="5772044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Aft>
                <a:spcPts val="300"/>
              </a:spcAft>
              <a:buClr>
                <a:srgbClr val="EEB702"/>
              </a:buClr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ČEZ (Vítkovice): </a:t>
            </a: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9,45 MWh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  <a:sym typeface="Raleway Black"/>
            </a:endParaRPr>
          </a:p>
          <a:p>
            <a:pPr lvl="1" algn="ctr">
              <a:spcAft>
                <a:spcPts val="300"/>
              </a:spcAft>
              <a:buClr>
                <a:srgbClr val="EEB702"/>
              </a:buClr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C-Energy (Tábor):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8 MWh</a:t>
            </a:r>
          </a:p>
          <a:p>
            <a:pPr lvl="1" algn="ctr">
              <a:spcAft>
                <a:spcPts val="300"/>
              </a:spcAft>
              <a:buClr>
                <a:srgbClr val="EEB702"/>
              </a:buClr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ea typeface="Raleway Black"/>
                <a:cs typeface="Calibri" panose="020F0502020204030204" pitchFamily="34" charset="0"/>
                <a:sym typeface="Raleway Black"/>
              </a:rPr>
              <a:t>Tesla (Brno, Kuřim): </a:t>
            </a: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  <a:ea typeface="Raleway Black"/>
                <a:cs typeface="Calibri" panose="020F0502020204030204" pitchFamily="34" charset="0"/>
                <a:sym typeface="Raleway Black"/>
              </a:rPr>
              <a:t>7 MWh</a:t>
            </a:r>
          </a:p>
          <a:p>
            <a:pPr lvl="1" algn="ctr">
              <a:spcAft>
                <a:spcPts val="300"/>
              </a:spcAft>
              <a:buClr>
                <a:srgbClr val="EEB702"/>
              </a:buClr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UCED (Tesla, Kutná Hora): </a:t>
            </a: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4,5 MWh</a:t>
            </a:r>
          </a:p>
          <a:p>
            <a:pPr lvl="1" algn="ctr">
              <a:spcAft>
                <a:spcPts val="300"/>
              </a:spcAft>
              <a:buClr>
                <a:srgbClr val="EEB702"/>
              </a:buClr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CE.ENERGY (Kralovice u Plzně): </a:t>
            </a: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4,5 MWh</a:t>
            </a:r>
          </a:p>
          <a:p>
            <a:pPr lvl="1" algn="ctr">
              <a:spcAft>
                <a:spcPts val="300"/>
              </a:spcAft>
              <a:buClr>
                <a:srgbClr val="EEB702"/>
              </a:buClr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Memodo (Benešov): </a:t>
            </a: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3,3 MWh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01A0482-B689-9F30-2963-5D2F7D23D1D9}"/>
              </a:ext>
            </a:extLst>
          </p:cNvPr>
          <p:cNvSpPr/>
          <p:nvPr/>
        </p:nvSpPr>
        <p:spPr>
          <a:xfrm>
            <a:off x="344122" y="4238081"/>
            <a:ext cx="11503756" cy="13370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FAEB66A-AB79-A5BB-0DFD-8DABC2466A03}"/>
              </a:ext>
            </a:extLst>
          </p:cNvPr>
          <p:cNvSpPr txBox="1"/>
          <p:nvPr/>
        </p:nvSpPr>
        <p:spPr>
          <a:xfrm>
            <a:off x="9264351" y="6581001"/>
            <a:ext cx="2927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Zdroj: Asociace AKU-BAT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8C46312-D92A-5F74-560D-B8C3941F5CB7}"/>
              </a:ext>
            </a:extLst>
          </p:cNvPr>
          <p:cNvSpPr txBox="1"/>
          <p:nvPr/>
        </p:nvSpPr>
        <p:spPr>
          <a:xfrm>
            <a:off x="5114140" y="1694700"/>
            <a:ext cx="197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2024 - 2026</a:t>
            </a:r>
            <a:endParaRPr lang="cs-CZ" sz="2400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A27ADF6-29E0-4CB3-B621-243C6353D7B5}"/>
              </a:ext>
            </a:extLst>
          </p:cNvPr>
          <p:cNvSpPr txBox="1"/>
          <p:nvPr/>
        </p:nvSpPr>
        <p:spPr>
          <a:xfrm>
            <a:off x="5070575" y="4250170"/>
            <a:ext cx="197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 procesu</a:t>
            </a:r>
            <a:endParaRPr lang="cs-CZ" sz="2400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461A506-C15C-1146-722E-3426B3CD7F2C}"/>
              </a:ext>
            </a:extLst>
          </p:cNvPr>
          <p:cNvSpPr txBox="1"/>
          <p:nvPr/>
        </p:nvSpPr>
        <p:spPr>
          <a:xfrm>
            <a:off x="344123" y="4664995"/>
            <a:ext cx="11516073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spcAft>
                <a:spcPts val="600"/>
              </a:spcAft>
              <a:buClr>
                <a:srgbClr val="EEB702"/>
              </a:buClr>
              <a:defRPr sz="1500">
                <a:latin typeface="Raleway Black"/>
                <a:ea typeface="Raleway Black"/>
                <a:cs typeface="Raleway Black"/>
                <a:sym typeface="Raleway Black"/>
              </a:defRPr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Sev.en (Chvaletice):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230 MWh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a (Kladno):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90 MWh</a:t>
            </a:r>
            <a:endParaRPr lang="cs-CZ" sz="2000" i="1" dirty="0">
              <a:latin typeface="Calibri" panose="020F0502020204030204" pitchFamily="34" charset="0"/>
              <a:cs typeface="Calibri" panose="020F0502020204030204" pitchFamily="34" charset="0"/>
              <a:sym typeface="Raleway Black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C12BA9D-33DD-66E8-F808-C4183D351909}"/>
              </a:ext>
            </a:extLst>
          </p:cNvPr>
          <p:cNvSpPr txBox="1"/>
          <p:nvPr/>
        </p:nvSpPr>
        <p:spPr>
          <a:xfrm>
            <a:off x="344122" y="5185222"/>
            <a:ext cx="11516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Second Foundation/Nano Energies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(Tušimice):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400 MWh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, (Stonava):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180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MWh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 a (Vraňany):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  <a:sym typeface="Raleway Black"/>
              </a:rPr>
              <a:t>40 MWh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057280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B7D4C214-A652-7B6E-0103-15A2A0A84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3C0D05F-354B-A88F-9338-4A359A460893}"/>
              </a:ext>
            </a:extLst>
          </p:cNvPr>
          <p:cNvSpPr/>
          <p:nvPr/>
        </p:nvSpPr>
        <p:spPr>
          <a:xfrm>
            <a:off x="0" y="6339700"/>
            <a:ext cx="12192000" cy="547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0" name="Google Shape;70;p2">
            <a:extLst>
              <a:ext uri="{FF2B5EF4-FFF2-40B4-BE49-F238E27FC236}">
                <a16:creationId xmlns:a16="http://schemas.microsoft.com/office/drawing/2014/main" id="{C2888515-02AB-4D1B-5554-70F0F0360D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1914" y="925280"/>
            <a:ext cx="11960086" cy="572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Pct val="100000"/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Nejen LEX OZE 3, ale i </a:t>
            </a:r>
            <a:r>
              <a:rPr lang="cs-CZ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další příznivé podmínky pro provoz BESS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Odstraněno dvojí zpoplatnění (při nabíjení a vybíjení)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Nově: Odstranění dvojího zdanění elektřiny ukládané do bateriových úložišť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Hospodářský výbor podpořil (30.4.) novelu </a:t>
            </a:r>
            <a:r>
              <a:rPr lang="cs-CZ" sz="26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stavebního zákona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velmi pravděpodobně dojde k jejímu schválení celou PS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Sleva na distribuci při splnění podmínek akumulace 1. kategorie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Dotace pro FVE + BESS v ModFondu, loni i jedna výzva na stand-alone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Zákon BIM (veřejný zájem, příslušnost úřadů, ochranná pásma pro BESS)</a:t>
            </a:r>
          </a:p>
          <a:p>
            <a:pPr marL="1143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Pct val="100000"/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bateriového boomu tedy bylo možné očekávat, ale realita o několik řádů předčila jakákoliv očekávání </a:t>
            </a:r>
          </a:p>
        </p:txBody>
      </p:sp>
      <p:sp>
        <p:nvSpPr>
          <p:cNvPr id="4" name="Google Shape;297;p22">
            <a:extLst>
              <a:ext uri="{FF2B5EF4-FFF2-40B4-BE49-F238E27FC236}">
                <a16:creationId xmlns:a16="http://schemas.microsoft.com/office/drawing/2014/main" id="{1B615C52-FAD9-9091-0EAA-42AF65F59110}"/>
              </a:ext>
            </a:extLst>
          </p:cNvPr>
          <p:cNvSpPr txBox="1"/>
          <p:nvPr/>
        </p:nvSpPr>
        <p:spPr>
          <a:xfrm>
            <a:off x="344124" y="212103"/>
            <a:ext cx="11528394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96CD"/>
              </a:buClr>
              <a:buSzPts val="3200"/>
              <a:buFont typeface="Calibri"/>
              <a:buNone/>
              <a:tabLst/>
              <a:defRPr/>
            </a:pPr>
            <a:r>
              <a:rPr lang="cs-CZ" b="1" kern="0" dirty="0">
                <a:solidFill>
                  <a:srgbClr val="00B0F0"/>
                </a:solidFill>
              </a:rPr>
              <a:t>NA PRAHU BATERIOVÉHO „BOOMU“ (PO 8+ LETECH BOJŮ…)</a:t>
            </a:r>
            <a:endParaRPr kumimoji="0" lang="pl-PL" sz="4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66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5E5BEFCD-02FD-63DA-AC09-AD6974599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44D964EB-46E8-2DB0-3D4F-37395AA1E532}"/>
              </a:ext>
            </a:extLst>
          </p:cNvPr>
          <p:cNvSpPr/>
          <p:nvPr/>
        </p:nvSpPr>
        <p:spPr>
          <a:xfrm>
            <a:off x="0" y="6339700"/>
            <a:ext cx="12192000" cy="547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Google Shape;70;p2">
            <a:extLst>
              <a:ext uri="{FF2B5EF4-FFF2-40B4-BE49-F238E27FC236}">
                <a16:creationId xmlns:a16="http://schemas.microsoft.com/office/drawing/2014/main" id="{AC66B16A-EEF4-B60D-23AD-16BCA34ADD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4124" y="1071591"/>
            <a:ext cx="11738520" cy="562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  <a:buClrTx/>
              <a:buSzPct val="100000"/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Celkově podáno okolo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GW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411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(mnohdy kobercových) </a:t>
            </a:r>
            <a:r>
              <a:rPr lang="cs-CZ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žádostí o připojení stand-alone BESS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distribučním a přenosové soustavě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Připojeno bude max. okolo 1-3 % tohoto výkonu/kapacity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Již delší dobu upozorňujeme, že </a:t>
            </a:r>
            <a:r>
              <a:rPr lang="cs-CZ" sz="28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kapacita SVR je omezená</a:t>
            </a:r>
            <a:endParaRPr lang="cs-CZ" sz="28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Raleway Black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PDS se daří žádosti relativně rychle vyřizovat (odmítat)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„žadatel – rekordman“ – 100 GW / 1800 ks žádostí </a:t>
            </a:r>
            <a:r>
              <a:rPr lang="cs-CZ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(ČEZ Di)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Podobný problém je ale všude po Evropě…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D0D4C73-2831-2985-186B-832804240569}"/>
              </a:ext>
            </a:extLst>
          </p:cNvPr>
          <p:cNvSpPr txBox="1"/>
          <p:nvPr/>
        </p:nvSpPr>
        <p:spPr>
          <a:xfrm>
            <a:off x="8369203" y="6581001"/>
            <a:ext cx="3822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Zdroj: ČEZ Distribuce </a:t>
            </a:r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cs-CZ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 EG.D, AKU-BAT CZ</a:t>
            </a:r>
          </a:p>
        </p:txBody>
      </p:sp>
      <p:sp>
        <p:nvSpPr>
          <p:cNvPr id="5" name="Google Shape;297;p22">
            <a:extLst>
              <a:ext uri="{FF2B5EF4-FFF2-40B4-BE49-F238E27FC236}">
                <a16:creationId xmlns:a16="http://schemas.microsoft.com/office/drawing/2014/main" id="{21EA49B5-4A1A-6CB0-EC93-77188042D177}"/>
              </a:ext>
            </a:extLst>
          </p:cNvPr>
          <p:cNvSpPr txBox="1"/>
          <p:nvPr/>
        </p:nvSpPr>
        <p:spPr>
          <a:xfrm>
            <a:off x="344124" y="212103"/>
            <a:ext cx="11528394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Clr>
                <a:srgbClr val="2D96CD"/>
              </a:buClr>
              <a:buSzPts val="3200"/>
              <a:defRPr/>
            </a:pPr>
            <a:r>
              <a:rPr lang="cs-CZ" b="1" kern="0" dirty="0">
                <a:solidFill>
                  <a:srgbClr val="00B0F0"/>
                </a:solidFill>
              </a:rPr>
              <a:t>BOOM AKUMULACE PŘÍNÁŠÍ TAKÉ BOOM ŽÁDOSTÍ</a:t>
            </a:r>
            <a:endParaRPr lang="pl-PL" sz="96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789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F547582A-9275-265A-7991-192D2B166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F1BDA3D-A3D8-2763-3063-628CDEF7B5EA}"/>
              </a:ext>
            </a:extLst>
          </p:cNvPr>
          <p:cNvSpPr/>
          <p:nvPr/>
        </p:nvSpPr>
        <p:spPr>
          <a:xfrm>
            <a:off x="0" y="6339700"/>
            <a:ext cx="12192000" cy="547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0" name="Google Shape;70;p2">
            <a:extLst>
              <a:ext uri="{FF2B5EF4-FFF2-40B4-BE49-F238E27FC236}">
                <a16:creationId xmlns:a16="http://schemas.microsoft.com/office/drawing/2014/main" id="{5F47EA80-39B5-4756-FD61-CD06C88C6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4123" y="973770"/>
            <a:ext cx="11623463" cy="5551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cs-CZ" sz="26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PDS i PPS naráží na limity kapacit v síti: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Stávající legislativní systém na něco takového </a:t>
            </a:r>
            <a:r>
              <a:rPr lang="cs-CZ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není připraven 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aktivně řešíme s </a:t>
            </a:r>
            <a:r>
              <a:rPr lang="cs-CZ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PDS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cs-CZ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ERÚ 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cs-CZ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Komisi PPDS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(AKU-BAT členem)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Poslední jednání proběhlo v dubnu, příští týden další 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Původně navržen poplatek za podanou žádost, ale nakonec zdá se v tuto chvíli v cenovém výměru zaveden nebude 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Objeví se asi ve </a:t>
            </a:r>
            <a:r>
              <a:rPr lang="pl-PL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vyhlášce o připojení (ERÚ), koncepčnější řešení</a:t>
            </a:r>
            <a:endParaRPr lang="cs-CZ" sz="2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Probíhají konstruktivní jednání s PDS, MPO a ERÚ (efektivita navrhovaných opatření, hledání systémových řešení apod.)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Členové AKU-BATu jsou aktivně informováni</a:t>
            </a:r>
          </a:p>
        </p:txBody>
      </p:sp>
      <p:sp>
        <p:nvSpPr>
          <p:cNvPr id="4" name="Google Shape;297;p22">
            <a:extLst>
              <a:ext uri="{FF2B5EF4-FFF2-40B4-BE49-F238E27FC236}">
                <a16:creationId xmlns:a16="http://schemas.microsoft.com/office/drawing/2014/main" id="{E15C08FB-AAB8-A2B5-209F-50DC00B4909D}"/>
              </a:ext>
            </a:extLst>
          </p:cNvPr>
          <p:cNvSpPr txBox="1"/>
          <p:nvPr/>
        </p:nvSpPr>
        <p:spPr>
          <a:xfrm>
            <a:off x="344124" y="212103"/>
            <a:ext cx="11528394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96CD"/>
              </a:buClr>
              <a:buSzPts val="3200"/>
              <a:buFont typeface="Calibri"/>
              <a:buNone/>
              <a:tabLst/>
              <a:defRPr/>
            </a:pPr>
            <a:r>
              <a:rPr lang="cs-CZ" b="1" kern="0" dirty="0">
                <a:solidFill>
                  <a:srgbClr val="00B0F0"/>
                </a:solidFill>
              </a:rPr>
              <a:t>VELKÉ MNOŽSTVÍ ŽÁDOSTÍ – CO S TÍM?</a:t>
            </a:r>
          </a:p>
        </p:txBody>
      </p:sp>
    </p:spTree>
    <p:extLst>
      <p:ext uri="{BB962C8B-B14F-4D97-AF65-F5344CB8AC3E}">
        <p14:creationId xmlns:p14="http://schemas.microsoft.com/office/powerpoint/2010/main" val="533623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33170350-B5CB-3019-860B-67E6C0133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F59F73A-F7A0-DF0E-B506-63AA57465CF3}"/>
              </a:ext>
            </a:extLst>
          </p:cNvPr>
          <p:cNvSpPr/>
          <p:nvPr/>
        </p:nvSpPr>
        <p:spPr>
          <a:xfrm>
            <a:off x="0" y="6339700"/>
            <a:ext cx="12192000" cy="547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0" name="Google Shape;70;p2">
            <a:extLst>
              <a:ext uri="{FF2B5EF4-FFF2-40B4-BE49-F238E27FC236}">
                <a16:creationId xmlns:a16="http://schemas.microsoft.com/office/drawing/2014/main" id="{9D19B977-D20C-FE22-1425-28CB81E02E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1913" y="925281"/>
            <a:ext cx="8219360" cy="3279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sz="2400" dirty="0"/>
              <a:t>Dlouhodobě varujeme, že </a:t>
            </a:r>
            <a:r>
              <a:rPr lang="cs-CZ" sz="2400" b="1" dirty="0"/>
              <a:t>kapacity pro SVR jsou omezené </a:t>
            </a:r>
            <a:r>
              <a:rPr lang="cs-CZ" sz="2400" dirty="0"/>
              <a:t>a rychle se naplní – nebude prostor zdaleka pro všechny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sz="2400" b="1" u="sng" dirty="0">
                <a:solidFill>
                  <a:schemeClr val="tx1"/>
                </a:solidFill>
              </a:rPr>
              <a:t>Obchodní flexibilita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jako hlavní byznysová cesta do budoucna, významná bude i </a:t>
            </a:r>
            <a:r>
              <a:rPr lang="cs-CZ" sz="2400" b="1" u="sng" dirty="0">
                <a:solidFill>
                  <a:schemeClr val="tx1"/>
                </a:solidFill>
              </a:rPr>
              <a:t>flexibilita v průmyslu 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None/>
            </a:pPr>
            <a:r>
              <a:rPr lang="cs-CZ" sz="2400" b="1" dirty="0">
                <a:solidFill>
                  <a:schemeClr val="tx1"/>
                </a:solidFill>
              </a:rPr>
              <a:t>	</a:t>
            </a:r>
            <a:r>
              <a:rPr lang="cs-CZ" b="1" dirty="0">
                <a:solidFill>
                  <a:schemeClr val="bg2"/>
                </a:solidFill>
              </a:rPr>
              <a:t>=</a:t>
            </a:r>
            <a:r>
              <a:rPr lang="en-US" b="1" dirty="0">
                <a:solidFill>
                  <a:schemeClr val="bg2"/>
                </a:solidFill>
              </a:rPr>
              <a:t>&gt;</a:t>
            </a:r>
            <a:r>
              <a:rPr lang="cs-CZ" b="1" dirty="0">
                <a:solidFill>
                  <a:schemeClr val="bg2"/>
                </a:solidFill>
              </a:rPr>
              <a:t> </a:t>
            </a:r>
            <a:r>
              <a:rPr lang="cs-CZ" b="1" u="sng" dirty="0">
                <a:solidFill>
                  <a:schemeClr val="bg2"/>
                </a:solidFill>
              </a:rPr>
              <a:t>revenue stacking</a:t>
            </a:r>
            <a:endParaRPr lang="cs-CZ" sz="2400" b="1" u="sng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297;p22">
            <a:extLst>
              <a:ext uri="{FF2B5EF4-FFF2-40B4-BE49-F238E27FC236}">
                <a16:creationId xmlns:a16="http://schemas.microsoft.com/office/drawing/2014/main" id="{2322691B-E495-1958-C9DF-A41B80BD2423}"/>
              </a:ext>
            </a:extLst>
          </p:cNvPr>
          <p:cNvSpPr txBox="1"/>
          <p:nvPr/>
        </p:nvSpPr>
        <p:spPr>
          <a:xfrm>
            <a:off x="344124" y="212103"/>
            <a:ext cx="11528394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96CD"/>
              </a:buClr>
              <a:buSzPts val="3200"/>
              <a:buFont typeface="Calibri"/>
              <a:buNone/>
              <a:tabLst/>
              <a:defRPr/>
            </a:pPr>
            <a:r>
              <a:rPr lang="cs-CZ" b="1" kern="0" dirty="0">
                <a:solidFill>
                  <a:srgbClr val="00B0F0"/>
                </a:solidFill>
              </a:rPr>
              <a:t>HLASITÉ VAROVÁNÍ: BATERIE NEJSOU ZÁRUKOU SNADNÉHO ZISKU</a:t>
            </a:r>
            <a:endParaRPr kumimoji="0" lang="pl-PL" sz="4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5" name="Obrázek 4" descr="Obsah obrázku text, noviny, oblečení, Zprávy&#10;&#10;Obsah generovaný pomocí AI může být nesprávný.">
            <a:extLst>
              <a:ext uri="{FF2B5EF4-FFF2-40B4-BE49-F238E27FC236}">
                <a16:creationId xmlns:a16="http://schemas.microsoft.com/office/drawing/2014/main" id="{37695CDB-965A-D71C-93EC-AACE8E017D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22" t="4786" r="3975" b="5072"/>
          <a:stretch>
            <a:fillRect/>
          </a:stretch>
        </p:blipFill>
        <p:spPr>
          <a:xfrm>
            <a:off x="8303573" y="1635066"/>
            <a:ext cx="3716645" cy="51395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0F169CA-507F-F9CA-0EA5-0696AB9A9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99" y="3429000"/>
            <a:ext cx="6225466" cy="1767375"/>
          </a:xfrm>
          <a:prstGeom prst="rect">
            <a:avLst/>
          </a:prstGeom>
        </p:spPr>
      </p:pic>
      <p:pic>
        <p:nvPicPr>
          <p:cNvPr id="7" name="Obrázek 6" descr="Obsah obrázku text, snímek obrazovky, budova&#10;&#10;Obsah generovaný pomocí AI může být nesprávný.">
            <a:extLst>
              <a:ext uri="{FF2B5EF4-FFF2-40B4-BE49-F238E27FC236}">
                <a16:creationId xmlns:a16="http://schemas.microsoft.com/office/drawing/2014/main" id="{2E352CC7-CAC6-1C65-95B7-075BD6F9C6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" b="60998"/>
          <a:stretch>
            <a:fillRect/>
          </a:stretch>
        </p:blipFill>
        <p:spPr>
          <a:xfrm>
            <a:off x="2919175" y="4763290"/>
            <a:ext cx="5212616" cy="2009495"/>
          </a:xfrm>
          <a:prstGeom prst="rect">
            <a:avLst/>
          </a:prstGeom>
        </p:spPr>
      </p:pic>
      <p:pic>
        <p:nvPicPr>
          <p:cNvPr id="1032" name="Picture 8" descr="Logos Download | Forbes">
            <a:extLst>
              <a:ext uri="{FF2B5EF4-FFF2-40B4-BE49-F238E27FC236}">
                <a16:creationId xmlns:a16="http://schemas.microsoft.com/office/drawing/2014/main" id="{FBD6D8AA-8391-5364-3558-2C5A6BC4C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16" y="3720265"/>
            <a:ext cx="715565" cy="18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212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6D1C75D9-7363-F94A-AD48-0C9A0FB86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">
            <a:extLst>
              <a:ext uri="{FF2B5EF4-FFF2-40B4-BE49-F238E27FC236}">
                <a16:creationId xmlns:a16="http://schemas.microsoft.com/office/drawing/2014/main" id="{A7E0C517-7792-3BD4-3351-9579D23F41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4124" y="1020417"/>
            <a:ext cx="11528393" cy="562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1" indent="-514350">
              <a:lnSpc>
                <a:spcPct val="100000"/>
              </a:lnSpc>
              <a:spcBef>
                <a:spcPts val="600"/>
              </a:spcBef>
              <a:spcAft>
                <a:spcPts val="3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700" dirty="0">
                <a:solidFill>
                  <a:schemeClr val="tx1"/>
                </a:solidFill>
              </a:rPr>
              <a:t>Této oblasti se aktuálně intenzivně věnujeme, a to jak na úrovni legislativy, tak praktické implementace</a:t>
            </a:r>
            <a:endParaRPr lang="cs-CZ" sz="2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spcAft>
                <a:spcPts val="3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Spolupráce s </a:t>
            </a:r>
            <a:r>
              <a:rPr lang="cs-CZ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EDC</a:t>
            </a:r>
            <a:r>
              <a:rPr lang="cs-CZ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-&gt; aktivní zapojení členů AKU-BAT/SAF do </a:t>
            </a:r>
            <a:r>
              <a:rPr lang="cs-CZ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testování komunikace a funkčnosti jednotlivých modulů</a:t>
            </a:r>
          </a:p>
          <a:p>
            <a:pPr marL="914400" lvl="2" indent="-457200">
              <a:lnSpc>
                <a:spcPct val="100000"/>
              </a:lnSpc>
              <a:spcBef>
                <a:spcPts val="600"/>
              </a:spcBef>
              <a:spcAft>
                <a:spcPts val="3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 1.6. bude zahájeno oficiální testování </a:t>
            </a:r>
          </a:p>
          <a:p>
            <a:pPr>
              <a:spcBef>
                <a:spcPts val="600"/>
              </a:spcBef>
              <a:spcAft>
                <a:spcPts val="3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700" dirty="0">
                <a:solidFill>
                  <a:schemeClr val="tx1"/>
                </a:solidFill>
              </a:rPr>
              <a:t>Zapojení do testování a úspěšné zvládnutí integrace bude podmínkou pro účast na poskytování služeb výkonové rovnováhy (SVR)</a:t>
            </a:r>
            <a:endParaRPr lang="cs-CZ" sz="2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cs-CZ" sz="2700" b="1" dirty="0">
              <a:solidFill>
                <a:schemeClr val="tx1"/>
              </a:solidFill>
            </a:endParaRPr>
          </a:p>
        </p:txBody>
      </p:sp>
      <p:sp>
        <p:nvSpPr>
          <p:cNvPr id="4" name="Google Shape;297;p22">
            <a:extLst>
              <a:ext uri="{FF2B5EF4-FFF2-40B4-BE49-F238E27FC236}">
                <a16:creationId xmlns:a16="http://schemas.microsoft.com/office/drawing/2014/main" id="{47F738AE-9DB6-5975-2233-FF601A17E3CA}"/>
              </a:ext>
            </a:extLst>
          </p:cNvPr>
          <p:cNvSpPr txBox="1"/>
          <p:nvPr/>
        </p:nvSpPr>
        <p:spPr>
          <a:xfrm>
            <a:off x="344124" y="212103"/>
            <a:ext cx="11528394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Clr>
                <a:srgbClr val="2D96CD"/>
              </a:buClr>
              <a:buSzPts val="3200"/>
              <a:defRPr/>
            </a:pPr>
            <a:r>
              <a:rPr lang="cs-CZ" b="1" kern="0" dirty="0">
                <a:solidFill>
                  <a:srgbClr val="00B0F0"/>
                </a:solidFill>
              </a:rPr>
              <a:t>TESTOVÁNÍ EDC PRO TECHNICKOU FLEXIBILITU</a:t>
            </a:r>
            <a:endParaRPr kumimoji="0" lang="pl-PL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9FBEF50-7F9B-A0F5-99D1-0D7B18EF5487}"/>
              </a:ext>
            </a:extLst>
          </p:cNvPr>
          <p:cNvSpPr/>
          <p:nvPr/>
        </p:nvSpPr>
        <p:spPr>
          <a:xfrm>
            <a:off x="0" y="6339700"/>
            <a:ext cx="12192000" cy="547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9842259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Office">
  <a:themeElements>
    <a:clrScheme name="AKU-BAT">
      <a:dk1>
        <a:srgbClr val="000000"/>
      </a:dk1>
      <a:lt1>
        <a:srgbClr val="FFFFFF"/>
      </a:lt1>
      <a:dk2>
        <a:srgbClr val="2D96CD"/>
      </a:dk2>
      <a:lt2>
        <a:srgbClr val="F2F2F2"/>
      </a:lt2>
      <a:accent1>
        <a:srgbClr val="73BE48"/>
      </a:accent1>
      <a:accent2>
        <a:srgbClr val="004980"/>
      </a:accent2>
      <a:accent3>
        <a:srgbClr val="873CBE"/>
      </a:accent3>
      <a:accent4>
        <a:srgbClr val="BE2136"/>
      </a:accent4>
      <a:accent5>
        <a:srgbClr val="FF7525"/>
      </a:accent5>
      <a:accent6>
        <a:srgbClr val="FFCD00"/>
      </a:accent6>
      <a:hlink>
        <a:srgbClr val="2D96CD"/>
      </a:hlink>
      <a:folHlink>
        <a:srgbClr val="873C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_ERU_220319">
  <a:themeElements>
    <a:clrScheme name="ERU">
      <a:dk1>
        <a:srgbClr val="262626"/>
      </a:dk1>
      <a:lt1>
        <a:sysClr val="window" lastClr="FFFFFF"/>
      </a:lt1>
      <a:dk2>
        <a:srgbClr val="23315F"/>
      </a:dk2>
      <a:lt2>
        <a:srgbClr val="D0D0D0"/>
      </a:lt2>
      <a:accent1>
        <a:srgbClr val="23315F"/>
      </a:accent1>
      <a:accent2>
        <a:srgbClr val="5A6588"/>
      </a:accent2>
      <a:accent3>
        <a:srgbClr val="9198B0"/>
      </a:accent3>
      <a:accent4>
        <a:srgbClr val="C8CBD7"/>
      </a:accent4>
      <a:accent5>
        <a:srgbClr val="E02C1F"/>
      </a:accent5>
      <a:accent6>
        <a:srgbClr val="E86158"/>
      </a:accent6>
      <a:hlink>
        <a:srgbClr val="0563C1"/>
      </a:hlink>
      <a:folHlink>
        <a:srgbClr val="E02C1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- prezentace" id="{3A92DDA4-2193-4D45-A7B3-EAF57CFB1732}" vid="{02C6EC4A-34AA-4F8C-87DF-B2064D5D0F84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d258917-277f-42cd-a3cd-14c4e9ee58bc}" enabled="1" method="Standard" siteId="{38ae3bcd-9579-4fd4-adda-b42e1495d55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1916</Words>
  <Application>Microsoft Office PowerPoint</Application>
  <PresentationFormat>Širokoúhlá obrazovka</PresentationFormat>
  <Paragraphs>254</Paragraphs>
  <Slides>18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6" baseType="lpstr">
      <vt:lpstr>Aptos</vt:lpstr>
      <vt:lpstr>Arial</vt:lpstr>
      <vt:lpstr>Calibri</vt:lpstr>
      <vt:lpstr>Cambria Math</vt:lpstr>
      <vt:lpstr>Quattrocento Sans</vt:lpstr>
      <vt:lpstr>Raleway ExtraLight</vt:lpstr>
      <vt:lpstr>1_Motiv Office</vt:lpstr>
      <vt:lpstr>Motiv_ERU_220319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Michaela Podrazilová</dc:creator>
  <cp:lastModifiedBy>Jan Fousek</cp:lastModifiedBy>
  <cp:revision>374</cp:revision>
  <cp:lastPrinted>2026-01-09T14:12:42Z</cp:lastPrinted>
  <dcterms:created xsi:type="dcterms:W3CDTF">2024-09-18T11:03:08Z</dcterms:created>
  <dcterms:modified xsi:type="dcterms:W3CDTF">2026-05-19T14:22:29Z</dcterms:modified>
</cp:coreProperties>
</file>